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26" r:id="rId4"/>
    <p:sldId id="308" r:id="rId5"/>
    <p:sldId id="358" r:id="rId6"/>
    <p:sldId id="314" r:id="rId7"/>
    <p:sldId id="311" r:id="rId8"/>
    <p:sldId id="365" r:id="rId9"/>
    <p:sldId id="366" r:id="rId10"/>
    <p:sldId id="367" r:id="rId11"/>
    <p:sldId id="368" r:id="rId12"/>
    <p:sldId id="371" r:id="rId13"/>
    <p:sldId id="369" r:id="rId14"/>
    <p:sldId id="370" r:id="rId15"/>
    <p:sldId id="372" r:id="rId16"/>
    <p:sldId id="373" r:id="rId17"/>
    <p:sldId id="374" r:id="rId18"/>
    <p:sldId id="375" r:id="rId19"/>
    <p:sldId id="376" r:id="rId20"/>
    <p:sldId id="377" r:id="rId21"/>
    <p:sldId id="352" r:id="rId22"/>
    <p:sldId id="380" r:id="rId23"/>
    <p:sldId id="378" r:id="rId24"/>
    <p:sldId id="353" r:id="rId25"/>
    <p:sldId id="361" r:id="rId26"/>
    <p:sldId id="379" r:id="rId27"/>
    <p:sldId id="381" r:id="rId28"/>
    <p:sldId id="382" r:id="rId29"/>
    <p:sldId id="383" r:id="rId30"/>
    <p:sldId id="384" r:id="rId31"/>
    <p:sldId id="385" r:id="rId32"/>
    <p:sldId id="386" r:id="rId33"/>
    <p:sldId id="388" r:id="rId34"/>
    <p:sldId id="387" r:id="rId35"/>
    <p:sldId id="389" r:id="rId36"/>
    <p:sldId id="390" r:id="rId37"/>
    <p:sldId id="391" r:id="rId38"/>
    <p:sldId id="416" r:id="rId39"/>
    <p:sldId id="417" r:id="rId40"/>
    <p:sldId id="392" r:id="rId41"/>
    <p:sldId id="393" r:id="rId42"/>
    <p:sldId id="394" r:id="rId43"/>
    <p:sldId id="395" r:id="rId44"/>
    <p:sldId id="397" r:id="rId45"/>
    <p:sldId id="398" r:id="rId46"/>
    <p:sldId id="399" r:id="rId47"/>
    <p:sldId id="402" r:id="rId48"/>
    <p:sldId id="401" r:id="rId49"/>
    <p:sldId id="405" r:id="rId50"/>
    <p:sldId id="406" r:id="rId51"/>
    <p:sldId id="408" r:id="rId52"/>
    <p:sldId id="409" r:id="rId53"/>
    <p:sldId id="411" r:id="rId54"/>
    <p:sldId id="444" r:id="rId55"/>
    <p:sldId id="445" r:id="rId56"/>
    <p:sldId id="424" r:id="rId57"/>
    <p:sldId id="425" r:id="rId58"/>
    <p:sldId id="430" r:id="rId59"/>
    <p:sldId id="431" r:id="rId60"/>
    <p:sldId id="432" r:id="rId61"/>
    <p:sldId id="433" r:id="rId62"/>
    <p:sldId id="436" r:id="rId63"/>
    <p:sldId id="437" r:id="rId64"/>
    <p:sldId id="426" r:id="rId65"/>
    <p:sldId id="429" r:id="rId66"/>
    <p:sldId id="427" r:id="rId67"/>
    <p:sldId id="428" r:id="rId68"/>
    <p:sldId id="446" r:id="rId69"/>
    <p:sldId id="447" r:id="rId70"/>
    <p:sldId id="434" r:id="rId71"/>
    <p:sldId id="435" r:id="rId72"/>
    <p:sldId id="438" r:id="rId73"/>
    <p:sldId id="439" r:id="rId74"/>
    <p:sldId id="440" r:id="rId75"/>
    <p:sldId id="441" r:id="rId76"/>
    <p:sldId id="442" r:id="rId77"/>
    <p:sldId id="443" r:id="rId78"/>
    <p:sldId id="448" r:id="rId79"/>
    <p:sldId id="449" r:id="rId80"/>
    <p:sldId id="415" r:id="rId81"/>
    <p:sldId id="297" r:id="rId82"/>
  </p:sldIdLst>
  <p:sldSz cx="11522075" cy="6480175"/>
  <p:notesSz cx="6797675" cy="9925050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45D186D-3258-4FC2-8966-087C5F8E6F41}">
          <p14:sldIdLst>
            <p14:sldId id="256"/>
            <p14:sldId id="326"/>
            <p14:sldId id="308"/>
            <p14:sldId id="358"/>
            <p14:sldId id="314"/>
            <p14:sldId id="311"/>
            <p14:sldId id="365"/>
            <p14:sldId id="366"/>
            <p14:sldId id="367"/>
            <p14:sldId id="368"/>
            <p14:sldId id="371"/>
            <p14:sldId id="369"/>
            <p14:sldId id="370"/>
            <p14:sldId id="372"/>
            <p14:sldId id="373"/>
            <p14:sldId id="374"/>
            <p14:sldId id="375"/>
            <p14:sldId id="376"/>
            <p14:sldId id="377"/>
            <p14:sldId id="352"/>
            <p14:sldId id="380"/>
            <p14:sldId id="378"/>
            <p14:sldId id="353"/>
            <p14:sldId id="361"/>
            <p14:sldId id="379"/>
            <p14:sldId id="381"/>
            <p14:sldId id="382"/>
            <p14:sldId id="383"/>
            <p14:sldId id="384"/>
            <p14:sldId id="385"/>
            <p14:sldId id="386"/>
            <p14:sldId id="388"/>
            <p14:sldId id="387"/>
            <p14:sldId id="389"/>
            <p14:sldId id="390"/>
            <p14:sldId id="391"/>
            <p14:sldId id="416"/>
            <p14:sldId id="417"/>
            <p14:sldId id="392"/>
            <p14:sldId id="393"/>
            <p14:sldId id="394"/>
            <p14:sldId id="395"/>
            <p14:sldId id="397"/>
            <p14:sldId id="398"/>
            <p14:sldId id="399"/>
            <p14:sldId id="402"/>
            <p14:sldId id="401"/>
            <p14:sldId id="405"/>
            <p14:sldId id="406"/>
            <p14:sldId id="408"/>
            <p14:sldId id="409"/>
            <p14:sldId id="411"/>
            <p14:sldId id="444"/>
            <p14:sldId id="445"/>
            <p14:sldId id="424"/>
            <p14:sldId id="425"/>
            <p14:sldId id="430"/>
            <p14:sldId id="431"/>
            <p14:sldId id="432"/>
            <p14:sldId id="433"/>
            <p14:sldId id="436"/>
            <p14:sldId id="437"/>
          </p14:sldIdLst>
        </p14:section>
        <p14:section name="Раздел без заголовка" id="{18DFB07C-A4BC-4CB0-940B-F4ABA7DEA507}">
          <p14:sldIdLst>
            <p14:sldId id="426"/>
            <p14:sldId id="429"/>
            <p14:sldId id="427"/>
            <p14:sldId id="428"/>
            <p14:sldId id="446"/>
            <p14:sldId id="447"/>
            <p14:sldId id="434"/>
            <p14:sldId id="435"/>
            <p14:sldId id="438"/>
            <p14:sldId id="439"/>
            <p14:sldId id="440"/>
            <p14:sldId id="441"/>
            <p14:sldId id="442"/>
            <p14:sldId id="443"/>
            <p14:sldId id="448"/>
            <p14:sldId id="449"/>
            <p14:sldId id="415"/>
            <p14:sldId id="29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99FF"/>
    <a:srgbClr val="4970B5"/>
    <a:srgbClr val="2A5243"/>
    <a:srgbClr val="3D6595"/>
    <a:srgbClr val="335D6A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62" autoAdjust="0"/>
    <p:restoredTop sz="98548" autoAdjust="0"/>
  </p:normalViewPr>
  <p:slideViewPr>
    <p:cSldViewPr>
      <p:cViewPr>
        <p:scale>
          <a:sx n="80" d="100"/>
          <a:sy n="80" d="100"/>
        </p:scale>
        <p:origin x="-806" y="-360"/>
      </p:cViewPr>
      <p:guideLst>
        <p:guide orient="horz" pos="2041"/>
        <p:guide pos="681"/>
      </p:guideLst>
    </p:cSldViewPr>
  </p:slideViewPr>
  <p:outlineViewPr>
    <p:cViewPr>
      <p:scale>
        <a:sx n="33" d="100"/>
        <a:sy n="33" d="100"/>
      </p:scale>
      <p:origin x="0" y="368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Медная промышленность, 85 164,5 тыс.руб.</c:v>
                </c:pt>
                <c:pt idx="1">
                  <c:v>Пищевая промышленность, 646,99 тыс.руб.</c:v>
                </c:pt>
                <c:pt idx="2">
                  <c:v>Сбор, очистка и распределение воды, 1628,23 тыс.руб.</c:v>
                </c:pt>
                <c:pt idx="3">
                  <c:v>Полиграфическая промышленность, 366,4 тыс руб</c:v>
                </c:pt>
                <c:pt idx="4">
                  <c:v>Тепловая энергия, 99825,7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1618123.7</c:v>
                </c:pt>
                <c:pt idx="1">
                  <c:v>646.99</c:v>
                </c:pt>
                <c:pt idx="2">
                  <c:v>1628.23</c:v>
                </c:pt>
                <c:pt idx="3">
                  <c:v>366.4</c:v>
                </c:pt>
                <c:pt idx="4">
                  <c:v>99825.7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73302528"/>
        <c:axId val="171486208"/>
        <c:axId val="0"/>
      </c:bar3DChart>
      <c:valAx>
        <c:axId val="1714862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73302528"/>
        <c:crosses val="autoZero"/>
        <c:crossBetween val="between"/>
      </c:valAx>
      <c:catAx>
        <c:axId val="173302528"/>
        <c:scaling>
          <c:orientation val="minMax"/>
        </c:scaling>
        <c:delete val="0"/>
        <c:axPos val="l"/>
        <c:majorTickMark val="out"/>
        <c:minorTickMark val="none"/>
        <c:tickLblPos val="nextTo"/>
        <c:crossAx val="1714862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7853307062993262E-2"/>
          <c:w val="1"/>
          <c:h val="0.83217382126045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22"/>
          </c:dPt>
          <c:cat>
            <c:strRef>
              <c:f>Лист1!$A$2:$A$8</c:f>
              <c:strCache>
                <c:ptCount val="7"/>
                <c:pt idx="0">
                  <c:v>НДФЛ, 361579,7 тыс.рублей</c:v>
                </c:pt>
                <c:pt idx="1">
                  <c:v>Земельный налог, 2698,1 тыс.рублей</c:v>
                </c:pt>
                <c:pt idx="2">
                  <c:v>Акцизы по подакцизным товарам (продукции), производимым на территории Российской Федерации, 31513,6 тыс.рублей</c:v>
                </c:pt>
                <c:pt idx="3">
                  <c:v>Государственная пошлина, 1905,8 тыс.рублей</c:v>
                </c:pt>
                <c:pt idx="4">
                  <c:v>Налоги на совокупный доход, 9450,9 тыс.рублей</c:v>
                </c:pt>
                <c:pt idx="5">
                  <c:v>Налог на имущество физических лиц, 1320,6 тыс.рублей</c:v>
                </c:pt>
                <c:pt idx="6">
                  <c:v>Налог на добычу полезных ископаемых, 33255,3 тыс.рублей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361579.7</c:v>
                </c:pt>
                <c:pt idx="1">
                  <c:v>2698.1</c:v>
                </c:pt>
                <c:pt idx="2">
                  <c:v>31513.599999999999</c:v>
                </c:pt>
                <c:pt idx="3">
                  <c:v>1905.8</c:v>
                </c:pt>
                <c:pt idx="4">
                  <c:v>9450.9</c:v>
                </c:pt>
                <c:pt idx="5">
                  <c:v>1320.6</c:v>
                </c:pt>
                <c:pt idx="6">
                  <c:v>33255.300000000003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l"/>
      <c:layout>
        <c:manualLayout>
          <c:xMode val="edge"/>
          <c:yMode val="edge"/>
          <c:x val="0"/>
          <c:y val="0.19861057615744424"/>
          <c:w val="0.32718255716366124"/>
          <c:h val="0.72036577868472995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751651601925406E-2"/>
          <c:y val="0.38971626776114765"/>
          <c:w val="0.45298013245033114"/>
          <c:h val="0.2931034482758623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spPr>
            <a:solidFill>
              <a:srgbClr val="00FF00"/>
            </a:solidFill>
            <a:ln w="8206">
              <a:solidFill>
                <a:schemeClr val="tx1"/>
              </a:solidFill>
              <a:prstDash val="solid"/>
            </a:ln>
          </c:spPr>
          <c:explosion val="32"/>
          <c:dPt>
            <c:idx val="0"/>
            <c:bubble3D val="0"/>
          </c:dPt>
          <c:dPt>
            <c:idx val="1"/>
            <c:bubble3D val="0"/>
            <c:spPr>
              <a:solidFill>
                <a:srgbClr val="00FFFF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0000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00FF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0000FF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CCCCFF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Lbls>
            <c:dLbl>
              <c:idx val="0"/>
              <c:layout>
                <c:manualLayout>
                  <c:x val="3.3487492674322376E-2"/>
                  <c:y val="-0.1160165265982706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193014929876646E-2"/>
                  <c:y val="1.210970429187240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9311403686919408E-2"/>
                  <c:y val="-2.7927539913050752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3398505271586807E-2"/>
                  <c:y val="-7.312710516725377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2739136237299739E-2"/>
                  <c:y val="-9.14830592704663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796726219834057E-2"/>
                  <c:y val="-7.75950477263273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285867389273494E-2"/>
                  <c:y val="-4.122250628559225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 w="17767">
                <a:noFill/>
              </a:ln>
            </c:spPr>
            <c:txPr>
              <a:bodyPr/>
              <a:lstStyle/>
              <a:p>
                <a:pPr>
                  <a:defRPr sz="100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Sheet1!$B$1:$K$1</c:f>
              <c:strCache>
                <c:ptCount val="10"/>
                <c:pt idx="0">
                  <c:v>Оптовая и розничная торговля, 115 ед.</c:v>
                </c:pt>
                <c:pt idx="1">
                  <c:v>Операции с недвижимым имуществом, аренда и предоставление услуг, 7 ед.</c:v>
                </c:pt>
                <c:pt idx="2">
                  <c:v>Строительство, 12 ед.</c:v>
                </c:pt>
                <c:pt idx="3">
                  <c:v>Добыча полезных ископаемых, 1 ед.</c:v>
                </c:pt>
                <c:pt idx="4">
                  <c:v>Транспорт и хранение, 79 ед.</c:v>
                </c:pt>
                <c:pt idx="5">
                  <c:v>Производство и распределение электроэнергии, газа и воды, 1 ед.</c:v>
                </c:pt>
                <c:pt idx="6">
                  <c:v>Обрабатывающие производства, 10 ед.</c:v>
                </c:pt>
                <c:pt idx="7">
                  <c:v>Сельское хозяйство, 4 ед.</c:v>
                </c:pt>
                <c:pt idx="8">
                  <c:v>Гостиницы и рестораны, 13 ед.</c:v>
                </c:pt>
                <c:pt idx="9">
                  <c:v>Предоставление прочих коммунальных, социальных и персональных услуг, 12 ед.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115</c:v>
                </c:pt>
                <c:pt idx="1">
                  <c:v>7</c:v>
                </c:pt>
                <c:pt idx="2">
                  <c:v>12</c:v>
                </c:pt>
                <c:pt idx="3">
                  <c:v>1</c:v>
                </c:pt>
                <c:pt idx="4">
                  <c:v>79</c:v>
                </c:pt>
                <c:pt idx="5">
                  <c:v>1</c:v>
                </c:pt>
                <c:pt idx="6">
                  <c:v>10</c:v>
                </c:pt>
                <c:pt idx="7">
                  <c:v>4</c:v>
                </c:pt>
                <c:pt idx="8">
                  <c:v>13</c:v>
                </c:pt>
                <c:pt idx="9">
                  <c:v>12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spPr>
            <a:solidFill>
              <a:schemeClr val="accent2"/>
            </a:solidFill>
            <a:ln w="8206">
              <a:solidFill>
                <a:schemeClr val="tx1"/>
              </a:solidFill>
              <a:prstDash val="solid"/>
            </a:ln>
          </c:spPr>
          <c:explosion val="32"/>
          <c:dPt>
            <c:idx val="0"/>
            <c:bubble3D val="0"/>
            <c:spPr>
              <a:solidFill>
                <a:schemeClr val="accent1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Lbls>
            <c:numFmt formatCode="0%" sourceLinked="0"/>
            <c:spPr>
              <a:noFill/>
              <a:ln w="17767">
                <a:noFill/>
              </a:ln>
            </c:spPr>
            <c:txPr>
              <a:bodyPr/>
              <a:lstStyle/>
              <a:p>
                <a:pPr>
                  <a:defRPr sz="100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Sheet1!$B$1:$K$1</c:f>
              <c:strCache>
                <c:ptCount val="10"/>
                <c:pt idx="0">
                  <c:v>Оптовая и розничная торговля, 115 ед.</c:v>
                </c:pt>
                <c:pt idx="1">
                  <c:v>Операции с недвижимым имуществом, аренда и предоставление услуг, 7 ед.</c:v>
                </c:pt>
                <c:pt idx="2">
                  <c:v>Строительство, 12 ед.</c:v>
                </c:pt>
                <c:pt idx="3">
                  <c:v>Добыча полезных ископаемых, 1 ед.</c:v>
                </c:pt>
                <c:pt idx="4">
                  <c:v>Транспорт и хранение, 79 ед.</c:v>
                </c:pt>
                <c:pt idx="5">
                  <c:v>Производство и распределение электроэнергии, газа и воды, 1 ед.</c:v>
                </c:pt>
                <c:pt idx="6">
                  <c:v>Обрабатывающие производства, 10 ед.</c:v>
                </c:pt>
                <c:pt idx="7">
                  <c:v>Сельское хозяйство, 4 ед.</c:v>
                </c:pt>
                <c:pt idx="8">
                  <c:v>Гостиницы и рестораны, 13 ед.</c:v>
                </c:pt>
                <c:pt idx="9">
                  <c:v>Предоставление прочих коммунальных, социальных и персональных услуг, 12 ед.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8206">
              <a:solidFill>
                <a:schemeClr val="tx1"/>
              </a:solidFill>
              <a:prstDash val="solid"/>
            </a:ln>
          </c:spPr>
          <c:explosion val="32"/>
          <c:dPt>
            <c:idx val="0"/>
            <c:bubble3D val="0"/>
            <c:spPr>
              <a:solidFill>
                <a:schemeClr val="accent1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chemeClr val="tx2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8206">
                <a:solidFill>
                  <a:schemeClr val="tx1"/>
                </a:solidFill>
                <a:prstDash val="solid"/>
              </a:ln>
            </c:spPr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Lbls>
            <c:numFmt formatCode="0%" sourceLinked="0"/>
            <c:spPr>
              <a:noFill/>
              <a:ln w="17767">
                <a:noFill/>
              </a:ln>
            </c:spPr>
            <c:txPr>
              <a:bodyPr/>
              <a:lstStyle/>
              <a:p>
                <a:pPr>
                  <a:defRPr sz="1002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Sheet1!$B$1:$K$1</c:f>
              <c:strCache>
                <c:ptCount val="10"/>
                <c:pt idx="0">
                  <c:v>Оптовая и розничная торговля, 115 ед.</c:v>
                </c:pt>
                <c:pt idx="1">
                  <c:v>Операции с недвижимым имуществом, аренда и предоставление услуг, 7 ед.</c:v>
                </c:pt>
                <c:pt idx="2">
                  <c:v>Строительство, 12 ед.</c:v>
                </c:pt>
                <c:pt idx="3">
                  <c:v>Добыча полезных ископаемых, 1 ед.</c:v>
                </c:pt>
                <c:pt idx="4">
                  <c:v>Транспорт и хранение, 79 ед.</c:v>
                </c:pt>
                <c:pt idx="5">
                  <c:v>Производство и распределение электроэнергии, газа и воды, 1 ед.</c:v>
                </c:pt>
                <c:pt idx="6">
                  <c:v>Обрабатывающие производства, 10 ед.</c:v>
                </c:pt>
                <c:pt idx="7">
                  <c:v>Сельское хозяйство, 4 ед.</c:v>
                </c:pt>
                <c:pt idx="8">
                  <c:v>Гостиницы и рестораны, 13 ед.</c:v>
                </c:pt>
                <c:pt idx="9">
                  <c:v>Предоставление прочих коммунальных, социальных и персональных услуг, 12 ед.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7767">
          <a:noFill/>
        </a:ln>
      </c:spPr>
    </c:plotArea>
    <c:legend>
      <c:legendPos val="r"/>
      <c:layout>
        <c:manualLayout>
          <c:xMode val="edge"/>
          <c:yMode val="edge"/>
          <c:x val="0.51629726205997395"/>
          <c:y val="0.24146981627296588"/>
          <c:w val="0.48370273794002605"/>
          <c:h val="0.74540682414698167"/>
        </c:manualLayout>
      </c:layout>
      <c:overlay val="0"/>
      <c:spPr>
        <a:noFill/>
        <a:ln w="16411">
          <a:noFill/>
        </a:ln>
      </c:spPr>
      <c:txPr>
        <a:bodyPr/>
        <a:lstStyle/>
        <a:p>
          <a:pPr>
            <a:defRPr sz="1100" b="1" i="0" u="none" strike="noStrike" kern="100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02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DBE12-5701-4E79-8367-E896780745B0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7A9EA0-03E0-4BA8-8CFF-6B5FAA4C6910}">
      <dgm:prSet phldrT="[Текст]" custT="1"/>
      <dgm:spPr/>
      <dgm:t>
        <a:bodyPr/>
        <a:lstStyle/>
        <a:p>
          <a:r>
            <a:rPr lang="ru-RU" sz="2800" b="0" dirty="0" smtClean="0"/>
            <a:t>4 </a:t>
          </a:r>
          <a:endParaRPr lang="ru-RU" sz="1800" b="0" dirty="0"/>
        </a:p>
        <a:p>
          <a:r>
            <a:rPr lang="ru-RU" sz="1600" dirty="0"/>
            <a:t>дошкольных образовательных учреждений</a:t>
          </a:r>
        </a:p>
      </dgm:t>
    </dgm:pt>
    <dgm:pt modelId="{0E990686-53D3-4BD7-A99D-F881FFD91455}" type="parTrans" cxnId="{F33CA906-B937-4D0F-B31E-F476B9C52FFE}">
      <dgm:prSet/>
      <dgm:spPr/>
      <dgm:t>
        <a:bodyPr/>
        <a:lstStyle/>
        <a:p>
          <a:endParaRPr lang="ru-RU"/>
        </a:p>
      </dgm:t>
    </dgm:pt>
    <dgm:pt modelId="{60833C3E-78F6-4D20-911A-D7AC1BC9EA78}" type="sibTrans" cxnId="{F33CA906-B937-4D0F-B31E-F476B9C52FFE}">
      <dgm:prSet/>
      <dgm:spPr/>
      <dgm:t>
        <a:bodyPr/>
        <a:lstStyle/>
        <a:p>
          <a:endParaRPr lang="ru-RU"/>
        </a:p>
      </dgm:t>
    </dgm:pt>
    <dgm:pt modelId="{8AA9C577-3090-4F9E-8BE3-82615F1A5581}">
      <dgm:prSet phldrT="[Текст]" custT="1"/>
      <dgm:spPr/>
      <dgm:t>
        <a:bodyPr/>
        <a:lstStyle/>
        <a:p>
          <a:r>
            <a:rPr lang="ru-RU" sz="3200" dirty="0" smtClean="0"/>
            <a:t>5</a:t>
          </a:r>
          <a:endParaRPr lang="ru-RU" sz="3200" dirty="0"/>
        </a:p>
        <a:p>
          <a:r>
            <a:rPr lang="ru-RU" sz="1600" dirty="0"/>
            <a:t>Учреждения дополнительного образования</a:t>
          </a:r>
        </a:p>
      </dgm:t>
    </dgm:pt>
    <dgm:pt modelId="{1B918F82-1F70-4982-9DD1-A78002B8E47B}" type="parTrans" cxnId="{E4FC5732-E5B0-4CB5-866E-68A54A45F06C}">
      <dgm:prSet/>
      <dgm:spPr/>
      <dgm:t>
        <a:bodyPr/>
        <a:lstStyle/>
        <a:p>
          <a:endParaRPr lang="ru-RU"/>
        </a:p>
      </dgm:t>
    </dgm:pt>
    <dgm:pt modelId="{1109C0BC-32EC-4A52-A54F-45C388D967B7}" type="sibTrans" cxnId="{E4FC5732-E5B0-4CB5-866E-68A54A45F06C}">
      <dgm:prSet/>
      <dgm:spPr/>
      <dgm:t>
        <a:bodyPr/>
        <a:lstStyle/>
        <a:p>
          <a:endParaRPr lang="ru-RU"/>
        </a:p>
      </dgm:t>
    </dgm:pt>
    <dgm:pt modelId="{A2233A4D-3E09-4FC3-A015-3FC33A029484}">
      <dgm:prSet phldrT="[Текст]" custT="1"/>
      <dgm:spPr/>
      <dgm:t>
        <a:bodyPr/>
        <a:lstStyle/>
        <a:p>
          <a:r>
            <a:rPr lang="ru-RU" sz="3200" dirty="0" smtClean="0"/>
            <a:t>4</a:t>
          </a:r>
        </a:p>
        <a:p>
          <a:r>
            <a:rPr lang="ru-RU" sz="1600" dirty="0" smtClean="0"/>
            <a:t>Общеобразовательных учреждений</a:t>
          </a:r>
          <a:endParaRPr lang="ru-RU" sz="1600" dirty="0"/>
        </a:p>
      </dgm:t>
    </dgm:pt>
    <dgm:pt modelId="{50D4A6C5-2201-4C4E-A8EE-C25D74C19A22}" type="parTrans" cxnId="{33DE86A0-2073-45DC-A7C4-C1E3CE7CEEEA}">
      <dgm:prSet/>
      <dgm:spPr/>
      <dgm:t>
        <a:bodyPr/>
        <a:lstStyle/>
        <a:p>
          <a:endParaRPr lang="ru-RU"/>
        </a:p>
      </dgm:t>
    </dgm:pt>
    <dgm:pt modelId="{9C0698F9-FB6D-4EED-8330-03EB2C3815AA}" type="sibTrans" cxnId="{33DE86A0-2073-45DC-A7C4-C1E3CE7CEEEA}">
      <dgm:prSet/>
      <dgm:spPr/>
      <dgm:t>
        <a:bodyPr/>
        <a:lstStyle/>
        <a:p>
          <a:endParaRPr lang="ru-RU"/>
        </a:p>
      </dgm:t>
    </dgm:pt>
    <dgm:pt modelId="{A015F1EC-8C98-499D-8234-60F995D511DC}" type="pres">
      <dgm:prSet presAssocID="{B40DBE12-5701-4E79-8367-E896780745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3BF8953-1E9B-4A41-BFEA-AEF829585076}" type="pres">
      <dgm:prSet presAssocID="{207A9EA0-03E0-4BA8-8CFF-6B5FAA4C691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C6FAB-3F8F-4812-AB81-4F5E87727003}" type="pres">
      <dgm:prSet presAssocID="{60833C3E-78F6-4D20-911A-D7AC1BC9EA78}" presName="sibTrans" presStyleCnt="0"/>
      <dgm:spPr/>
    </dgm:pt>
    <dgm:pt modelId="{F95A47F5-5367-4420-833F-F1EC194DD825}" type="pres">
      <dgm:prSet presAssocID="{8AA9C577-3090-4F9E-8BE3-82615F1A558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69ACF-84F9-4E8B-9A6A-C00163529FA7}" type="pres">
      <dgm:prSet presAssocID="{1109C0BC-32EC-4A52-A54F-45C388D967B7}" presName="sibTrans" presStyleCnt="0"/>
      <dgm:spPr/>
    </dgm:pt>
    <dgm:pt modelId="{8C855675-ADD3-4CE4-AE0D-35A4B16170CB}" type="pres">
      <dgm:prSet presAssocID="{A2233A4D-3E09-4FC3-A015-3FC33A02948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FC5732-E5B0-4CB5-866E-68A54A45F06C}" srcId="{B40DBE12-5701-4E79-8367-E896780745B0}" destId="{8AA9C577-3090-4F9E-8BE3-82615F1A5581}" srcOrd="1" destOrd="0" parTransId="{1B918F82-1F70-4982-9DD1-A78002B8E47B}" sibTransId="{1109C0BC-32EC-4A52-A54F-45C388D967B7}"/>
    <dgm:cxn modelId="{F33CA906-B937-4D0F-B31E-F476B9C52FFE}" srcId="{B40DBE12-5701-4E79-8367-E896780745B0}" destId="{207A9EA0-03E0-4BA8-8CFF-6B5FAA4C6910}" srcOrd="0" destOrd="0" parTransId="{0E990686-53D3-4BD7-A99D-F881FFD91455}" sibTransId="{60833C3E-78F6-4D20-911A-D7AC1BC9EA78}"/>
    <dgm:cxn modelId="{B3677757-D1E2-42D7-A834-8CA9A67AF4BA}" type="presOf" srcId="{207A9EA0-03E0-4BA8-8CFF-6B5FAA4C6910}" destId="{33BF8953-1E9B-4A41-BFEA-AEF829585076}" srcOrd="0" destOrd="0" presId="urn:microsoft.com/office/officeart/2005/8/layout/default"/>
    <dgm:cxn modelId="{9B5B7757-1EE9-47DE-988F-E4020B9F081F}" type="presOf" srcId="{8AA9C577-3090-4F9E-8BE3-82615F1A5581}" destId="{F95A47F5-5367-4420-833F-F1EC194DD825}" srcOrd="0" destOrd="0" presId="urn:microsoft.com/office/officeart/2005/8/layout/default"/>
    <dgm:cxn modelId="{8CD7C92F-C832-4304-9F87-9B86E2802AA9}" type="presOf" srcId="{B40DBE12-5701-4E79-8367-E896780745B0}" destId="{A015F1EC-8C98-499D-8234-60F995D511DC}" srcOrd="0" destOrd="0" presId="urn:microsoft.com/office/officeart/2005/8/layout/default"/>
    <dgm:cxn modelId="{97C982E6-8E80-45A6-A01F-4291F337CA2E}" type="presOf" srcId="{A2233A4D-3E09-4FC3-A015-3FC33A029484}" destId="{8C855675-ADD3-4CE4-AE0D-35A4B16170CB}" srcOrd="0" destOrd="0" presId="urn:microsoft.com/office/officeart/2005/8/layout/default"/>
    <dgm:cxn modelId="{33DE86A0-2073-45DC-A7C4-C1E3CE7CEEEA}" srcId="{B40DBE12-5701-4E79-8367-E896780745B0}" destId="{A2233A4D-3E09-4FC3-A015-3FC33A029484}" srcOrd="2" destOrd="0" parTransId="{50D4A6C5-2201-4C4E-A8EE-C25D74C19A22}" sibTransId="{9C0698F9-FB6D-4EED-8330-03EB2C3815AA}"/>
    <dgm:cxn modelId="{D5FE1A98-89BC-463C-B89E-6D6A35AED88C}" type="presParOf" srcId="{A015F1EC-8C98-499D-8234-60F995D511DC}" destId="{33BF8953-1E9B-4A41-BFEA-AEF829585076}" srcOrd="0" destOrd="0" presId="urn:microsoft.com/office/officeart/2005/8/layout/default"/>
    <dgm:cxn modelId="{63C6A5F5-6E45-41F1-8E09-0D2694C66AEB}" type="presParOf" srcId="{A015F1EC-8C98-499D-8234-60F995D511DC}" destId="{018C6FAB-3F8F-4812-AB81-4F5E87727003}" srcOrd="1" destOrd="0" presId="urn:microsoft.com/office/officeart/2005/8/layout/default"/>
    <dgm:cxn modelId="{EDDCB2DE-C078-4644-A95E-1A02E58F8EEF}" type="presParOf" srcId="{A015F1EC-8C98-499D-8234-60F995D511DC}" destId="{F95A47F5-5367-4420-833F-F1EC194DD825}" srcOrd="2" destOrd="0" presId="urn:microsoft.com/office/officeart/2005/8/layout/default"/>
    <dgm:cxn modelId="{2B2F84F5-502A-4C3A-A8B1-91910639E211}" type="presParOf" srcId="{A015F1EC-8C98-499D-8234-60F995D511DC}" destId="{7E069ACF-84F9-4E8B-9A6A-C00163529FA7}" srcOrd="3" destOrd="0" presId="urn:microsoft.com/office/officeart/2005/8/layout/default"/>
    <dgm:cxn modelId="{135507BB-AE84-400A-93B8-BE485615A562}" type="presParOf" srcId="{A015F1EC-8C98-499D-8234-60F995D511DC}" destId="{8C855675-ADD3-4CE4-AE0D-35A4B16170C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4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2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8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3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pPr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rkgold.ru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kalarskiy.75.ru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35068" y="816623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96000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ПАСПОРТ КАЛАРСКОГО МУНИЦИПАЛЬНОГО ОКРУГА ЗАБАЙКАЛЬСКОГО КРАЯ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49259" y="4392215"/>
            <a:ext cx="2572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Чара 2023 г.</a:t>
            </a:r>
          </a:p>
          <a:p>
            <a:endParaRPr lang="ru-RU" sz="1800" dirty="0" smtClean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>
              <a:buFont typeface="Arial" pitchFamily="34" charset="0"/>
              <a:buChar char="•"/>
            </a:pPr>
            <a:endParaRPr lang="ru-RU" sz="180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/>
          <a:stretch/>
        </p:blipFill>
        <p:spPr bwMode="auto">
          <a:xfrm>
            <a:off x="0" y="816623"/>
            <a:ext cx="1005694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05" y="211274"/>
            <a:ext cx="1092125" cy="13901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5269978" y="906930"/>
            <a:ext cx="5925344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парк «</a:t>
            </a:r>
            <a:r>
              <a:rPr lang="ru-RU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Кодар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73005" y="2061433"/>
            <a:ext cx="551929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altLang="ru-RU" dirty="0">
                <a:latin typeface="Bookman Old Style" pitchFamily="18" charset="0"/>
              </a:rPr>
              <a:t>В целях сохранения и изучения горных ландшафтов северной части Забайкальского края на территории </a:t>
            </a:r>
            <a:r>
              <a:rPr lang="ru-RU" altLang="ru-RU" dirty="0" err="1">
                <a:latin typeface="Bookman Old Style" pitchFamily="18" charset="0"/>
              </a:rPr>
              <a:t>Каларского</a:t>
            </a:r>
            <a:r>
              <a:rPr lang="ru-RU" altLang="ru-RU" dirty="0">
                <a:latin typeface="Bookman Old Style" pitchFamily="18" charset="0"/>
              </a:rPr>
              <a:t> муниципального округа Забайкальского </a:t>
            </a:r>
            <a:r>
              <a:rPr lang="ru-RU" altLang="ru-RU" dirty="0" err="1">
                <a:latin typeface="Bookman Old Style" pitchFamily="18" charset="0"/>
              </a:rPr>
              <a:t>краяпостановлением</a:t>
            </a:r>
            <a:r>
              <a:rPr lang="ru-RU" altLang="ru-RU" dirty="0">
                <a:latin typeface="Bookman Old Style" pitchFamily="18" charset="0"/>
              </a:rPr>
              <a:t> Правительства Российской Федерации от 08.02.2018 № 129 создан Национальный парк «</a:t>
            </a:r>
            <a:r>
              <a:rPr lang="ru-RU" altLang="ru-RU" dirty="0" err="1">
                <a:latin typeface="Bookman Old Style" pitchFamily="18" charset="0"/>
              </a:rPr>
              <a:t>Кодар</a:t>
            </a:r>
            <a:r>
              <a:rPr lang="ru-RU" altLang="ru-RU" dirty="0">
                <a:latin typeface="Bookman Old Style" pitchFamily="18" charset="0"/>
              </a:rPr>
              <a:t>».</a:t>
            </a:r>
            <a:r>
              <a:rPr lang="ru-RU" altLang="ru-RU" dirty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/>
          <a:stretch/>
        </p:blipFill>
        <p:spPr bwMode="auto">
          <a:xfrm>
            <a:off x="0" y="0"/>
            <a:ext cx="5209389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2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" y="82550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2160637" y="82550"/>
            <a:ext cx="75643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парк «</a:t>
            </a:r>
            <a:r>
              <a:rPr lang="ru-RU" sz="36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Кодар</a:t>
            </a: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pic>
        <p:nvPicPr>
          <p:cNvPr id="11266" name="Picture 2" descr="Национальный парк «Кодар» создан в Забайкалье | Русское географическое  обще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9" y="4464115"/>
            <a:ext cx="11536064" cy="30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2939" y="670501"/>
            <a:ext cx="11078864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ru-RU" altLang="ru-RU" sz="1600" dirty="0">
                <a:latin typeface="Bookman Old Style" pitchFamily="18" charset="0"/>
              </a:rPr>
              <a:t>Границы и особенности режима особой охраны национального парка учитываются при разработке планов и перспектив экономического и социального развития, лесохозяйственных регламентов и проектов освоения лесов, подготовке документов территориального планирования, проведении лесоустройства и инвентаризации земель.</a:t>
            </a:r>
          </a:p>
          <a:p>
            <a:pPr algn="just"/>
            <a:r>
              <a:rPr lang="ru-RU" altLang="ru-RU" sz="1600" dirty="0">
                <a:latin typeface="Bookman Old Style" pitchFamily="18" charset="0"/>
              </a:rPr>
              <a:t>Управление национальным парком осуществляется федеральным государственным бюджетным</a:t>
            </a:r>
            <a:r>
              <a:rPr lang="ru-RU" altLang="ru-RU" sz="16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altLang="ru-RU" sz="1600" dirty="0">
                <a:latin typeface="Bookman Old Style" pitchFamily="18" charset="0"/>
              </a:rPr>
              <a:t>учреждением «</a:t>
            </a:r>
            <a:r>
              <a:rPr lang="ru-RU" altLang="ru-RU" sz="1600" dirty="0" err="1">
                <a:latin typeface="Bookman Old Style" pitchFamily="18" charset="0"/>
              </a:rPr>
              <a:t>Сохондинский</a:t>
            </a:r>
            <a:r>
              <a:rPr lang="ru-RU" altLang="ru-RU" sz="1600" dirty="0">
                <a:latin typeface="Bookman Old Style" pitchFamily="18" charset="0"/>
              </a:rPr>
              <a:t> государственный природный биосферный заповедник».</a:t>
            </a:r>
          </a:p>
          <a:p>
            <a:endParaRPr lang="ru-RU" altLang="ru-RU" sz="1600" dirty="0">
              <a:latin typeface="Bookman Old Style" pitchFamily="18" charset="0"/>
            </a:endParaRPr>
          </a:p>
          <a:p>
            <a:pPr algn="ctr"/>
            <a:r>
              <a:rPr lang="ru-RU" altLang="ru-RU" sz="1400" b="1" i="1" dirty="0">
                <a:latin typeface="Bookman Old Style" pitchFamily="18" charset="0"/>
              </a:rPr>
              <a:t>На национальный парк возлагаются следующие основные задачи: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1) сохранение природных комплексов, уникальных и эталонных природных участков и объектов;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2) сохранение историко-культурных объектов;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3) экологическое просвещение населения;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4) создание условий для регулируемого туризма и отдыха;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5) разработка и внедрение научных методов охраны природы и экологического просвещения;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6) осуществление государственного экологического мониторинга (государственного мониторинга окружающей среды);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7) восстановление нарушенных природных и историко-культурных комплексов и объектов;</a:t>
            </a:r>
          </a:p>
          <a:p>
            <a:pPr algn="ctr"/>
            <a:r>
              <a:rPr lang="ru-RU" altLang="ru-RU" sz="1400" i="1" dirty="0">
                <a:latin typeface="Bookman Old Style" pitchFamily="18" charset="0"/>
              </a:rPr>
              <a:t>8) защита среды обитания и традиционного образа жизни коренных малочисленных народов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185093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795287" y="96837"/>
            <a:ext cx="10523513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Административно-территориальное деление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8429" y="1026319"/>
            <a:ext cx="5976664" cy="4983163"/>
          </a:xfrm>
          <a:prstGeom prst="rect">
            <a:avLst/>
          </a:prstGeom>
        </p:spPr>
        <p:txBody>
          <a:bodyPr rtlCol="0" anchor="ctr" anchorCtr="1">
            <a:noAutofit/>
          </a:bodyPr>
          <a:lstStyle>
            <a:lvl1pPr marL="383431" indent="-38343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767" indent="-319526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8103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9344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0585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1826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3067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4308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5549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В состав округа  входит девять населенных пунктов: 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err="1" smtClean="0">
                <a:latin typeface="Bookman Old Style" pitchFamily="18" charset="0"/>
              </a:rPr>
              <a:t>пгт</a:t>
            </a:r>
            <a:r>
              <a:rPr lang="ru-RU" sz="1800" b="1" dirty="0" smtClean="0">
                <a:latin typeface="Bookman Old Style" pitchFamily="18" charset="0"/>
              </a:rPr>
              <a:t>. Новая Чара, с. </a:t>
            </a:r>
            <a:r>
              <a:rPr lang="ru-RU" sz="1800" b="1" dirty="0" err="1" smtClean="0">
                <a:latin typeface="Bookman Old Style" pitchFamily="18" charset="0"/>
              </a:rPr>
              <a:t>Удокан</a:t>
            </a:r>
            <a:r>
              <a:rPr lang="ru-RU" sz="1800" b="1" dirty="0" smtClean="0">
                <a:latin typeface="Bookman Old Style" pitchFamily="18" charset="0"/>
              </a:rPr>
              <a:t>;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smtClean="0">
                <a:latin typeface="Bookman Old Style" pitchFamily="18" charset="0"/>
              </a:rPr>
              <a:t>с. Чара, с. </a:t>
            </a:r>
            <a:r>
              <a:rPr lang="ru-RU" sz="1800" b="1" dirty="0" err="1" smtClean="0">
                <a:latin typeface="Bookman Old Style" pitchFamily="18" charset="0"/>
              </a:rPr>
              <a:t>Кюсть-Кемда</a:t>
            </a:r>
            <a:r>
              <a:rPr lang="ru-RU" sz="1800" b="1" dirty="0" smtClean="0">
                <a:latin typeface="Bookman Old Style" pitchFamily="18" charset="0"/>
              </a:rPr>
              <a:t>;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smtClean="0">
                <a:latin typeface="Bookman Old Style" pitchFamily="18" charset="0"/>
              </a:rPr>
              <a:t>с. </a:t>
            </a:r>
            <a:r>
              <a:rPr lang="ru-RU" sz="1800" b="1" dirty="0" err="1" smtClean="0">
                <a:latin typeface="Bookman Old Style" pitchFamily="18" charset="0"/>
              </a:rPr>
              <a:t>Куанда</a:t>
            </a:r>
            <a:r>
              <a:rPr lang="ru-RU" sz="1800" b="1" dirty="0" smtClean="0">
                <a:latin typeface="Bookman Old Style" pitchFamily="18" charset="0"/>
              </a:rPr>
              <a:t>, с. </a:t>
            </a:r>
            <a:r>
              <a:rPr lang="ru-RU" sz="1800" b="1" dirty="0" err="1" smtClean="0">
                <a:latin typeface="Bookman Old Style" pitchFamily="18" charset="0"/>
              </a:rPr>
              <a:t>Неляты</a:t>
            </a:r>
            <a:r>
              <a:rPr lang="ru-RU" sz="1800" b="1" dirty="0" smtClean="0">
                <a:latin typeface="Bookman Old Style" pitchFamily="18" charset="0"/>
              </a:rPr>
              <a:t>;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smtClean="0">
                <a:latin typeface="Bookman Old Style" pitchFamily="18" charset="0"/>
              </a:rPr>
              <a:t>с. </a:t>
            </a:r>
            <a:r>
              <a:rPr lang="ru-RU" sz="1800" b="1" dirty="0" err="1" smtClean="0">
                <a:latin typeface="Bookman Old Style" pitchFamily="18" charset="0"/>
              </a:rPr>
              <a:t>Чапо-Олого</a:t>
            </a:r>
            <a:r>
              <a:rPr lang="ru-RU" sz="1800" b="1" dirty="0" smtClean="0">
                <a:latin typeface="Bookman Old Style" pitchFamily="18" charset="0"/>
              </a:rPr>
              <a:t>;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smtClean="0">
                <a:latin typeface="Bookman Old Style" pitchFamily="18" charset="0"/>
              </a:rPr>
              <a:t>с. </a:t>
            </a:r>
            <a:r>
              <a:rPr lang="ru-RU" sz="1800" b="1" dirty="0" err="1" smtClean="0">
                <a:latin typeface="Bookman Old Style" pitchFamily="18" charset="0"/>
              </a:rPr>
              <a:t>Икабья</a:t>
            </a:r>
            <a:r>
              <a:rPr lang="ru-RU" sz="1800" b="1" dirty="0" smtClean="0">
                <a:latin typeface="Bookman Old Style" pitchFamily="18" charset="0"/>
              </a:rPr>
              <a:t>;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1800" b="1" dirty="0" smtClean="0">
                <a:latin typeface="Bookman Old Style" pitchFamily="18" charset="0"/>
              </a:rPr>
              <a:t>с. Средний-</a:t>
            </a:r>
            <a:r>
              <a:rPr lang="ru-RU" sz="1800" b="1" dirty="0" err="1" smtClean="0">
                <a:latin typeface="Bookman Old Style" pitchFamily="18" charset="0"/>
              </a:rPr>
              <a:t>Калар</a:t>
            </a:r>
            <a:r>
              <a:rPr lang="ru-RU" sz="1800" b="1" dirty="0" smtClean="0">
                <a:latin typeface="Bookman Old Style" pitchFamily="18" charset="0"/>
              </a:rPr>
              <a:t>)</a:t>
            </a:r>
          </a:p>
          <a:p>
            <a:pPr indent="-182880" algn="just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endParaRPr lang="ru-RU" sz="1800" b="1" dirty="0" smtClean="0">
              <a:latin typeface="Bookman Old Style" pitchFamily="18" charset="0"/>
            </a:endParaRP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 Согласно Постановлению Правительства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РФ «Об утверждении перечня районов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Крайнего Севера и приравненных к ним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местностей с ограниченными сроками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завоза грузов (продукции)» от 23.05.2000 г.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№  402, три села  района (с. с. Средний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err="1" smtClean="0">
                <a:latin typeface="Bookman Old Style" pitchFamily="18" charset="0"/>
              </a:rPr>
              <a:t>Калар</a:t>
            </a:r>
            <a:r>
              <a:rPr lang="ru-RU" sz="1800" b="1" dirty="0" smtClean="0">
                <a:latin typeface="Bookman Old Style" pitchFamily="18" charset="0"/>
              </a:rPr>
              <a:t>, </a:t>
            </a:r>
            <a:r>
              <a:rPr lang="ru-RU" sz="1800" b="1" dirty="0" err="1" smtClean="0">
                <a:latin typeface="Bookman Old Style" pitchFamily="18" charset="0"/>
              </a:rPr>
              <a:t>Неляты</a:t>
            </a:r>
            <a:r>
              <a:rPr lang="ru-RU" sz="1800" b="1" dirty="0" smtClean="0">
                <a:latin typeface="Bookman Old Style" pitchFamily="18" charset="0"/>
              </a:rPr>
              <a:t>, </a:t>
            </a:r>
            <a:r>
              <a:rPr lang="ru-RU" sz="1800" b="1" dirty="0" err="1" smtClean="0">
                <a:latin typeface="Bookman Old Style" pitchFamily="18" charset="0"/>
              </a:rPr>
              <a:t>Чапо-Олого</a:t>
            </a:r>
            <a:r>
              <a:rPr lang="ru-RU" sz="1800" b="1" dirty="0" smtClean="0">
                <a:latin typeface="Bookman Old Style" pitchFamily="18" charset="0"/>
              </a:rPr>
              <a:t>) отнесены к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селам с ограниченным сроком завоза</a:t>
            </a:r>
          </a:p>
          <a:p>
            <a:pPr indent="-182880" algn="ctr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sz="1800" b="1" dirty="0" smtClean="0">
                <a:latin typeface="Bookman Old Style" pitchFamily="18" charset="0"/>
              </a:rPr>
              <a:t>грузов</a:t>
            </a:r>
          </a:p>
        </p:txBody>
      </p:sp>
      <p:pic>
        <p:nvPicPr>
          <p:cNvPr id="8" name="Picture 6" descr="Кар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82" y="657226"/>
            <a:ext cx="4281228" cy="5607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0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0" y="1356864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Чарский территориально- производственный комплекс (ТПК)</a:t>
            </a:r>
          </a:p>
        </p:txBody>
      </p:sp>
      <p:sp>
        <p:nvSpPr>
          <p:cNvPr id="7" name="Rectangle 239"/>
          <p:cNvSpPr>
            <a:spLocks noChangeArrowheads="1"/>
          </p:cNvSpPr>
          <p:nvPr/>
        </p:nvSpPr>
        <p:spPr bwMode="auto">
          <a:xfrm>
            <a:off x="360437" y="2159967"/>
            <a:ext cx="1059713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i="1" dirty="0" err="1">
                <a:latin typeface="Bookman Old Style" pitchFamily="18" charset="0"/>
              </a:rPr>
              <a:t>Удоканский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b="1" i="1" dirty="0" err="1">
                <a:latin typeface="Bookman Old Style" pitchFamily="18" charset="0"/>
              </a:rPr>
              <a:t>промузел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dirty="0">
                <a:latin typeface="Bookman Old Style" pitchFamily="18" charset="0"/>
              </a:rPr>
              <a:t>занимает центральную часть ТПК и является его стержневым звеном и состоит из Удоканского месторождения меди, Апсатского месторождения коксующих углей, Чинейского месторождения </a:t>
            </a:r>
            <a:r>
              <a:rPr lang="ru-RU" sz="1600" dirty="0" err="1">
                <a:latin typeface="Bookman Old Style" pitchFamily="18" charset="0"/>
              </a:rPr>
              <a:t>титаново-магнититовых</a:t>
            </a:r>
            <a:r>
              <a:rPr lang="ru-RU" sz="1600" dirty="0">
                <a:latin typeface="Bookman Old Style" pitchFamily="18" charset="0"/>
              </a:rPr>
              <a:t> руд, </a:t>
            </a:r>
            <a:r>
              <a:rPr lang="ru-RU" sz="1600" dirty="0" err="1">
                <a:latin typeface="Bookman Old Style" pitchFamily="18" charset="0"/>
              </a:rPr>
              <a:t>Читкандинского</a:t>
            </a:r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err="1">
                <a:latin typeface="Bookman Old Style" pitchFamily="18" charset="0"/>
              </a:rPr>
              <a:t>газоугольного</a:t>
            </a:r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месторождения</a:t>
            </a:r>
            <a:endParaRPr lang="ru-RU" sz="1600" dirty="0">
              <a:latin typeface="Bookman Old Style" pitchFamily="18" charset="0"/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i="1" dirty="0" err="1">
                <a:latin typeface="Bookman Old Style" pitchFamily="18" charset="0"/>
              </a:rPr>
              <a:t>Катугинский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b="1" i="1" dirty="0" err="1">
                <a:latin typeface="Bookman Old Style" pitchFamily="18" charset="0"/>
              </a:rPr>
              <a:t>промузел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dirty="0">
                <a:latin typeface="Bookman Old Style" pitchFamily="18" charset="0"/>
              </a:rPr>
              <a:t>располагается южнее Удоканского. Его основу составляют запасы </a:t>
            </a:r>
            <a:r>
              <a:rPr lang="ru-RU" sz="1600" dirty="0" err="1">
                <a:latin typeface="Bookman Old Style" pitchFamily="18" charset="0"/>
              </a:rPr>
              <a:t>Катугинского</a:t>
            </a:r>
            <a:r>
              <a:rPr lang="ru-RU" sz="1600" dirty="0">
                <a:latin typeface="Bookman Old Style" pitchFamily="18" charset="0"/>
              </a:rPr>
              <a:t> криолит-</a:t>
            </a:r>
            <a:r>
              <a:rPr lang="ru-RU" sz="1600" dirty="0" err="1">
                <a:latin typeface="Bookman Old Style" pitchFamily="18" charset="0"/>
              </a:rPr>
              <a:t>редкометального</a:t>
            </a:r>
            <a:r>
              <a:rPr lang="ru-RU" sz="1600" dirty="0">
                <a:latin typeface="Bookman Old Style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</a:rPr>
              <a:t>месторождения</a:t>
            </a:r>
            <a:endParaRPr lang="ru-RU" sz="1600" dirty="0">
              <a:latin typeface="Bookman Old Style" pitchFamily="18" charset="0"/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i="1" dirty="0" err="1">
                <a:latin typeface="Bookman Old Style" pitchFamily="18" charset="0"/>
              </a:rPr>
              <a:t>Чаро-Токкинский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b="1" i="1" dirty="0" err="1">
                <a:latin typeface="Bookman Old Style" pitchFamily="18" charset="0"/>
              </a:rPr>
              <a:t>промузел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dirty="0">
                <a:latin typeface="Bookman Old Style" pitchFamily="18" charset="0"/>
              </a:rPr>
              <a:t>состоит из железорудных месторождений фармаций железистых кварцитов (</a:t>
            </a:r>
            <a:r>
              <a:rPr lang="ru-RU" sz="1600" dirty="0" err="1">
                <a:latin typeface="Bookman Old Style" pitchFamily="18" charset="0"/>
              </a:rPr>
              <a:t>Сулуматское</a:t>
            </a:r>
            <a:r>
              <a:rPr lang="ru-RU" sz="1600" dirty="0">
                <a:latin typeface="Bookman Old Style" pitchFamily="18" charset="0"/>
              </a:rPr>
              <a:t>, Нижне-</a:t>
            </a:r>
            <a:r>
              <a:rPr lang="ru-RU" sz="1600" dirty="0" err="1">
                <a:latin typeface="Bookman Old Style" pitchFamily="18" charset="0"/>
              </a:rPr>
              <a:t>Сакуканское</a:t>
            </a:r>
            <a:r>
              <a:rPr lang="ru-RU" sz="1600" dirty="0">
                <a:latin typeface="Bookman Old Style" pitchFamily="18" charset="0"/>
              </a:rPr>
              <a:t>, </a:t>
            </a:r>
            <a:r>
              <a:rPr lang="ru-RU" sz="1600" dirty="0" err="1">
                <a:latin typeface="Bookman Old Style" pitchFamily="18" charset="0"/>
              </a:rPr>
              <a:t>Сакуканнырское</a:t>
            </a:r>
            <a:r>
              <a:rPr lang="ru-RU" sz="1600" dirty="0" smtClean="0">
                <a:latin typeface="Bookman Old Style" pitchFamily="18" charset="0"/>
              </a:rPr>
              <a:t>)</a:t>
            </a:r>
            <a:endParaRPr lang="ru-RU" sz="1600" dirty="0">
              <a:latin typeface="Bookman Old Style" pitchFamily="18" charset="0"/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Ø"/>
              <a:defRPr/>
            </a:pPr>
            <a:r>
              <a:rPr lang="ru-RU" sz="1600" b="1" i="1" dirty="0" err="1">
                <a:latin typeface="Bookman Old Style" pitchFamily="18" charset="0"/>
              </a:rPr>
              <a:t>Сакуканский</a:t>
            </a:r>
            <a:r>
              <a:rPr lang="ru-RU" sz="1600" b="1" i="1" dirty="0">
                <a:latin typeface="Bookman Old Style" pitchFamily="18" charset="0"/>
              </a:rPr>
              <a:t> </a:t>
            </a:r>
            <a:r>
              <a:rPr lang="ru-RU" sz="1600" b="1" i="1" dirty="0" err="1">
                <a:latin typeface="Bookman Old Style" pitchFamily="18" charset="0"/>
              </a:rPr>
              <a:t>промузел</a:t>
            </a:r>
            <a:r>
              <a:rPr lang="ru-RU" sz="1600" b="1" i="1" dirty="0">
                <a:latin typeface="Bookman Old Style" pitchFamily="18" charset="0"/>
              </a:rPr>
              <a:t>  </a:t>
            </a:r>
            <a:r>
              <a:rPr lang="ru-RU" sz="1600" dirty="0">
                <a:latin typeface="Bookman Old Style" pitchFamily="18" charset="0"/>
              </a:rPr>
              <a:t>состоит из </a:t>
            </a:r>
            <a:r>
              <a:rPr lang="ru-RU" sz="1600" dirty="0" err="1">
                <a:latin typeface="Bookman Old Style" pitchFamily="18" charset="0"/>
              </a:rPr>
              <a:t>Голевского</a:t>
            </a:r>
            <a:r>
              <a:rPr lang="ru-RU" sz="1600" dirty="0">
                <a:latin typeface="Bookman Old Style" pitchFamily="18" charset="0"/>
              </a:rPr>
              <a:t> месторождения алюмокалиевых руд (</a:t>
            </a:r>
            <a:r>
              <a:rPr lang="ru-RU" sz="1600" dirty="0" err="1">
                <a:latin typeface="Bookman Old Style" pitchFamily="18" charset="0"/>
              </a:rPr>
              <a:t>сынныритов</a:t>
            </a:r>
            <a:r>
              <a:rPr lang="ru-RU" sz="1600" dirty="0">
                <a:latin typeface="Bookman Old Style" pitchFamily="18" charset="0"/>
              </a:rPr>
              <a:t>) и </a:t>
            </a:r>
            <a:r>
              <a:rPr lang="ru-RU" sz="1600" dirty="0" err="1">
                <a:latin typeface="Bookman Old Style" pitchFamily="18" charset="0"/>
              </a:rPr>
              <a:t>Ханинского</a:t>
            </a:r>
            <a:r>
              <a:rPr lang="ru-RU" sz="1600" dirty="0">
                <a:latin typeface="Bookman Old Style" pitchFamily="18" charset="0"/>
              </a:rPr>
              <a:t> месторождения апатитовых руд</a:t>
            </a:r>
          </a:p>
        </p:txBody>
      </p:sp>
      <p:pic>
        <p:nvPicPr>
          <p:cNvPr id="12290" name="Picture 2" descr="Официальный портал Забайкальского края | ​«Удоканская медь» признана лучшим  стратегическим инвестором на Дальнем Восток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10387" b="19462"/>
          <a:stretch/>
        </p:blipFill>
        <p:spPr bwMode="auto">
          <a:xfrm>
            <a:off x="0" y="4990089"/>
            <a:ext cx="3217143" cy="14900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Разработчик крупнейшего месторождения меди решил перенести запуск фабрики —  РБ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-28191"/>
            <a:ext cx="3409100" cy="21090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5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-287635" y="160681"/>
            <a:ext cx="12241359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основных месторождений полезных ископаемых</a:t>
            </a:r>
          </a:p>
          <a:p>
            <a:pPr algn="ctr"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Каларского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муниципального округа Забайкальского края</a:t>
            </a:r>
          </a:p>
        </p:txBody>
      </p:sp>
      <p:graphicFrame>
        <p:nvGraphicFramePr>
          <p:cNvPr id="7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268891"/>
              </p:ext>
            </p:extLst>
          </p:nvPr>
        </p:nvGraphicFramePr>
        <p:xfrm>
          <a:off x="408817" y="1026319"/>
          <a:ext cx="10848453" cy="5447175"/>
        </p:xfrm>
        <a:graphic>
          <a:graphicData uri="http://schemas.openxmlformats.org/drawingml/2006/table">
            <a:tbl>
              <a:tblPr/>
              <a:tblGrid>
                <a:gridCol w="2541079">
                  <a:extLst>
                    <a:ext uri="{9D8B030D-6E8A-4147-A177-3AD203B41FA5}"/>
                  </a:extLst>
                </a:gridCol>
                <a:gridCol w="1995399">
                  <a:extLst>
                    <a:ext uri="{9D8B030D-6E8A-4147-A177-3AD203B41FA5}"/>
                  </a:extLst>
                </a:gridCol>
                <a:gridCol w="2475923">
                  <a:extLst>
                    <a:ext uri="{9D8B030D-6E8A-4147-A177-3AD203B41FA5}"/>
                  </a:extLst>
                </a:gridCol>
                <a:gridCol w="2467779">
                  <a:extLst>
                    <a:ext uri="{9D8B030D-6E8A-4147-A177-3AD203B41FA5}"/>
                  </a:extLst>
                </a:gridCol>
                <a:gridCol w="1368273">
                  <a:extLst>
                    <a:ext uri="{9D8B030D-6E8A-4147-A177-3AD203B41FA5}"/>
                  </a:extLst>
                </a:gridCol>
              </a:tblGrid>
              <a:tr h="82998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месторождения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Геолого-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промышленный,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минералогический типы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Основные и попутные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компоненты и их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Запасы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А+В+С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+С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Прогнозные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ресурсы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113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Апсатское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Осадочный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Уголь каменный, газ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975.9 млн. т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1249 млн. т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55 млрд. м</a:t>
                      </a:r>
                      <a:r>
                        <a:rPr kumimoji="0" lang="ru-RU" alt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23">
                <a:tc gridSpan="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* Освоение месторождения составило 1693 тыс. т. угля</a:t>
                      </a: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438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Читкандинское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Осадочный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Уголь каменный, газ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15,6 млн. т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447 млн. т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18 млрд. м</a:t>
                      </a:r>
                      <a:r>
                        <a:rPr kumimoji="0" lang="ru-RU" alt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4836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Голевское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Ультракалиевые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щелочные сиениты (</a:t>
                      </a: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сынныриты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О – 18.2%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– 21.3%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258 млн. т руды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2600 млн. т руды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8026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     Чарская группа (Южно-Сулуматское, Нижне-Сакуканское, Сакуканнырское)</a:t>
                      </a:r>
                    </a:p>
                  </a:txBody>
                  <a:tcPr marL="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Железистых кварцитов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Fe –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26.4- 31.9%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1135 млн. т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1165 млн. т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1885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Чинейское (1)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Ванадийсодержащие титаномагнетиты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Fe -21-54%,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kumimoji="0" lang="en-US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– 4.93%,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en-US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– 0.34%,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Cu, Co, 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МПГ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Руды -783 млн.т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-255млн. т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TiO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– 59.9млн.т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ru-RU" alt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anose="02020603050405020304" pitchFamily="18" charset="0"/>
                        </a:rPr>
                        <a:t> – 4.07млн.т</a:t>
                      </a: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691" marB="4569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2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13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837152"/>
              </p:ext>
            </p:extLst>
          </p:nvPr>
        </p:nvGraphicFramePr>
        <p:xfrm>
          <a:off x="288429" y="536366"/>
          <a:ext cx="10801201" cy="5783919"/>
        </p:xfrm>
        <a:graphic>
          <a:graphicData uri="http://schemas.openxmlformats.org/drawingml/2006/table">
            <a:tbl>
              <a:tblPr/>
              <a:tblGrid>
                <a:gridCol w="1963855">
                  <a:extLst>
                    <a:ext uri="{9D8B030D-6E8A-4147-A177-3AD203B41FA5}"/>
                  </a:extLst>
                </a:gridCol>
                <a:gridCol w="2522327">
                  <a:extLst>
                    <a:ext uri="{9D8B030D-6E8A-4147-A177-3AD203B41FA5}"/>
                  </a:extLst>
                </a:gridCol>
                <a:gridCol w="1900438">
                  <a:extLst>
                    <a:ext uri="{9D8B030D-6E8A-4147-A177-3AD203B41FA5}"/>
                  </a:extLst>
                </a:gridCol>
                <a:gridCol w="2473229">
                  <a:extLst>
                    <a:ext uri="{9D8B030D-6E8A-4147-A177-3AD203B41FA5}"/>
                  </a:extLst>
                </a:gridCol>
                <a:gridCol w="1941352">
                  <a:extLst>
                    <a:ext uri="{9D8B030D-6E8A-4147-A177-3AD203B41FA5}"/>
                  </a:extLst>
                </a:gridCol>
              </a:tblGrid>
              <a:tr h="877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Наименование месторождения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Геолого-промышленный, минералогический типы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Основные и попутные компоненты и их содержание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Запасы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А+В+С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+С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Прогнозные ресурсы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216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Удоканское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медистых песчаников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-1.53%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 -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12 г/т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,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Au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 -19.7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 –17,4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Au – 14.6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сульфидная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-4773,5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Fe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магн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 – 4542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 -1.6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Au – 7.9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Fe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магн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 – 4542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4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Ункурское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медистых песчаников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- 0.78%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– 68.3 г/т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- 785 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– 6.95тыс.т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– 320 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- 2.8 тыс.т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6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Право-Ингамакитское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медистых песчаников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- 0.88%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 –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23.9 г/т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 - 478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 – 129.7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Cu - 608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Ag – 165.1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тыс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446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Катугинское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редкометальные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метасоматиты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– 0.019%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Nb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- 0.3%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ZrO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– 1.09% ∑РЗЭ – 0.27% криолит – 2.05%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1250 млн. т руды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Ta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–241.3тыс.т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Nb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–3718.2тыс.т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ZrO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–13654.3тыс.т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∑РЗЭ- 3374.6тыс.т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Криолита-25711.6 тыс.т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314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Шаманское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позднемагматический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– 38.0%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МПГ – до 2.44 г/т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cs typeface="Times New Roman" pitchFamily="18" charset="0"/>
                      </a:endParaRP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Руды -60 млн.т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Cr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O</a:t>
                      </a:r>
                      <a:r>
                        <a:rPr kumimoji="0" lang="ru-RU" sz="14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– 22.7млн.т</a:t>
                      </a:r>
                    </a:p>
                  </a:txBody>
                  <a:tcPr marT="45722" marB="4572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0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780355" y="240622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Туристическая привлекательность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13506" y="2469028"/>
            <a:ext cx="74874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Bookman Old Style" pitchFamily="18" charset="0"/>
              </a:rPr>
              <a:t>Каларским центром туризма разработаны 22 туристических маршрута разной категории сложности по направлениям пеший, горный, лыжный, водный и этнографический туризм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3506" y="3848685"/>
            <a:ext cx="7478836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500" dirty="0">
                <a:latin typeface="Bookman Old Style" pitchFamily="18" charset="0"/>
              </a:rPr>
              <a:t>- </a:t>
            </a:r>
            <a:r>
              <a:rPr lang="ru-RU" sz="1500" b="1" dirty="0">
                <a:latin typeface="Bookman Old Style" pitchFamily="18" charset="0"/>
              </a:rPr>
              <a:t>12 пешеходных маршрутов</a:t>
            </a:r>
            <a:r>
              <a:rPr lang="ru-RU" sz="1500" dirty="0">
                <a:latin typeface="Bookman Old Style" pitchFamily="18" charset="0"/>
              </a:rPr>
              <a:t>: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Бюрокан</a:t>
            </a:r>
            <a:r>
              <a:rPr lang="ru-RU" sz="1500" dirty="0">
                <a:latin typeface="Bookman Old Style" pitchFamily="18" charset="0"/>
              </a:rPr>
              <a:t> –</a:t>
            </a:r>
            <a:r>
              <a:rPr lang="ru-RU" sz="1500" dirty="0" err="1">
                <a:latin typeface="Bookman Old Style" pitchFamily="18" charset="0"/>
              </a:rPr>
              <a:t>Леприндо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; Калар – </a:t>
            </a:r>
            <a:r>
              <a:rPr lang="ru-RU" sz="1500" dirty="0" err="1">
                <a:latin typeface="Bookman Old Style" pitchFamily="18" charset="0"/>
              </a:rPr>
              <a:t>Довочан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Ледниковая – </a:t>
            </a:r>
            <a:r>
              <a:rPr lang="ru-RU" sz="1500" dirty="0" err="1">
                <a:latin typeface="Bookman Old Style" pitchFamily="18" charset="0"/>
              </a:rPr>
              <a:t>Леприндо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Бюрокан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Орон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Леприндо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Бюрокан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Чапо-Олого;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Ничатка</a:t>
            </a:r>
            <a:r>
              <a:rPr lang="ru-RU" sz="1500" dirty="0">
                <a:latin typeface="Bookman Old Style" pitchFamily="18" charset="0"/>
              </a:rPr>
              <a:t> – Горячий;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Орон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Мускунах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Сакукан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Тора – </a:t>
            </a:r>
            <a:r>
              <a:rPr lang="ru-RU" sz="1500" dirty="0" err="1">
                <a:latin typeface="Bookman Old Style" pitchFamily="18" charset="0"/>
              </a:rPr>
              <a:t>Бюрокан</a:t>
            </a:r>
            <a:r>
              <a:rPr lang="ru-RU" sz="1500" dirty="0">
                <a:latin typeface="Bookman Old Style" pitchFamily="18" charset="0"/>
              </a:rPr>
              <a:t>; </a:t>
            </a:r>
            <a:r>
              <a:rPr lang="ru-RU" sz="1500" dirty="0" err="1">
                <a:latin typeface="Bookman Old Style" pitchFamily="18" charset="0"/>
              </a:rPr>
              <a:t>Неляты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Сыня</a:t>
            </a:r>
            <a:r>
              <a:rPr lang="ru-RU" sz="1500" dirty="0">
                <a:latin typeface="Bookman Old Style" pitchFamily="18" charset="0"/>
              </a:rPr>
              <a:t> – Чара;</a:t>
            </a:r>
          </a:p>
          <a:p>
            <a:pPr eaLnBrk="1" hangingPunct="1">
              <a:defRPr/>
            </a:pPr>
            <a:r>
              <a:rPr lang="ru-RU" sz="1500" b="1" dirty="0">
                <a:latin typeface="Bookman Old Style" pitchFamily="18" charset="0"/>
              </a:rPr>
              <a:t>- 9 водных маршрутов</a:t>
            </a:r>
            <a:r>
              <a:rPr lang="ru-RU" sz="1500" dirty="0">
                <a:latin typeface="Bookman Old Style" pitchFamily="18" charset="0"/>
              </a:rPr>
              <a:t>: Куанда – Витим; Чара; Калар – Витим; Куда-Малая – Витим; Сюльбан – Куанда; лев.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Апсат</a:t>
            </a:r>
            <a:r>
              <a:rPr lang="ru-RU" sz="1500" dirty="0">
                <a:latin typeface="Bookman Old Style" pitchFamily="18" charset="0"/>
              </a:rPr>
              <a:t> – Чара;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Куда-Малая – Куанда – Витим; </a:t>
            </a:r>
            <a:r>
              <a:rPr lang="ru-RU" sz="1500" dirty="0" err="1">
                <a:latin typeface="Bookman Old Style" pitchFamily="18" charset="0"/>
              </a:rPr>
              <a:t>Сыгыкта</a:t>
            </a:r>
            <a:r>
              <a:rPr lang="ru-RU" sz="1500" dirty="0">
                <a:latin typeface="Bookman Old Style" pitchFamily="18" charset="0"/>
              </a:rPr>
              <a:t> – </a:t>
            </a:r>
            <a:r>
              <a:rPr lang="ru-RU" sz="1500" dirty="0" err="1">
                <a:latin typeface="Bookman Old Style" pitchFamily="18" charset="0"/>
              </a:rPr>
              <a:t>Таллай</a:t>
            </a:r>
            <a:r>
              <a:rPr lang="ru-RU" sz="1500" dirty="0">
                <a:latin typeface="Bookman Old Style" pitchFamily="18" charset="0"/>
              </a:rPr>
              <a:t> – Витим; Сюльбан – Куанда – </a:t>
            </a:r>
            <a:r>
              <a:rPr lang="ru-RU" sz="1500" dirty="0" err="1">
                <a:latin typeface="Bookman Old Style" pitchFamily="18" charset="0"/>
              </a:rPr>
              <a:t>Таллай</a:t>
            </a:r>
            <a:r>
              <a:rPr lang="ru-RU" sz="1500" dirty="0">
                <a:latin typeface="Bookman Old Style" pitchFamily="18" charset="0"/>
              </a:rPr>
              <a:t> – Витим;</a:t>
            </a:r>
          </a:p>
          <a:p>
            <a:pPr eaLnBrk="1" hangingPunct="1">
              <a:defRPr/>
            </a:pPr>
            <a:r>
              <a:rPr lang="ru-RU" sz="1500" dirty="0">
                <a:latin typeface="Bookman Old Style" pitchFamily="18" charset="0"/>
              </a:rPr>
              <a:t>- </a:t>
            </a:r>
            <a:r>
              <a:rPr lang="ru-RU" sz="1500" b="1" dirty="0">
                <a:latin typeface="Bookman Old Style" pitchFamily="18" charset="0"/>
              </a:rPr>
              <a:t>1 степной маршрут</a:t>
            </a:r>
            <a:r>
              <a:rPr lang="ru-RU" sz="1500" dirty="0">
                <a:latin typeface="Bookman Old Style" pitchFamily="18" charset="0"/>
              </a:rPr>
              <a:t>: Чара – Мраморное ущелье.</a:t>
            </a:r>
          </a:p>
        </p:txBody>
      </p:sp>
      <p:pic>
        <p:nvPicPr>
          <p:cNvPr id="15362" name="Picture 2" descr="Чарские пес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3" t="-5798" r="36982" b="17423"/>
          <a:stretch/>
        </p:blipFill>
        <p:spPr bwMode="auto">
          <a:xfrm>
            <a:off x="7600950" y="-504329"/>
            <a:ext cx="4457794" cy="727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69850" y="1295870"/>
            <a:ext cx="6696744" cy="1080121"/>
          </a:xfrm>
          <a:prstGeom prst="round2Diag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Iskoola Pota" pitchFamily="34" charset="0"/>
              </a:rPr>
              <a:t>Каларский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  <a:cs typeface="Iskoola Pota" pitchFamily="34" charset="0"/>
              </a:rPr>
              <a:t> округ один из самых популярных уголков России среди туристов </a:t>
            </a:r>
          </a:p>
        </p:txBody>
      </p:sp>
    </p:spTree>
    <p:extLst>
      <p:ext uri="{BB962C8B-B14F-4D97-AF65-F5344CB8AC3E}">
        <p14:creationId xmlns:p14="http://schemas.microsoft.com/office/powerpoint/2010/main" val="68129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5" descr="G:\ФОТОАРХИВ\фото рыжего по памятникам природы\водяной орех крупно РВ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34" y="1165401"/>
            <a:ext cx="2209800" cy="205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780355" y="240622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 природы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640" y="765291"/>
            <a:ext cx="103188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На территории округа находится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15 памятников </a:t>
            </a:r>
            <a:r>
              <a:rPr lang="ru-RU" dirty="0">
                <a:latin typeface="Bookman Old Style" pitchFamily="18" charset="0"/>
              </a:rPr>
              <a:t>природы разного профиля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335857" y="1402099"/>
            <a:ext cx="41452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1. Ботанический профиль: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Елово-Чозениевая роща;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Озеро </a:t>
            </a:r>
            <a:r>
              <a:rPr lang="ru-RU" dirty="0" err="1">
                <a:latin typeface="Bookman Old Style" pitchFamily="18" charset="0"/>
              </a:rPr>
              <a:t>Налегар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481117" y="4445794"/>
            <a:ext cx="446449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2. Геологический профиль: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Вулкан Аку;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Вулкан </a:t>
            </a:r>
            <a:r>
              <a:rPr lang="ru-RU" dirty="0" err="1">
                <a:latin typeface="Bookman Old Style" pitchFamily="18" charset="0"/>
              </a:rPr>
              <a:t>Сыни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Вулкан Чепе и минеральный 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  источник Золотой Каскад</a:t>
            </a:r>
          </a:p>
        </p:txBody>
      </p:sp>
      <p:pic>
        <p:nvPicPr>
          <p:cNvPr id="13" name="Рисунок 16" descr="C:\Documents and Settings\Пользователь\Рабочий стол\Путеводитель по Каларскому району\Туристская привлекательность\Фото Логвиненко СД Вулкан Сын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205740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7" descr="C:\Documents and Settings\Пользователь\Рабочий стол\Путеводитель по Каларскому району\Туристская привлекательность\вулкан Аку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27" y="3562350"/>
            <a:ext cx="2362200" cy="176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20" descr="C:\Documents and Settings\Пользователь\Рабочий стол\Путеводитель по Каларскому району\Туристская привлекательность\2008-07-02 Вулканы ещё 1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452" y="4445794"/>
            <a:ext cx="236220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3" descr="C:\Documents and Settings\Пользователь\Рабочий стол\Путеводитель по Каларскому району\Елово Чозениевая роща фото Орлов ВС 0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27" y="1655911"/>
            <a:ext cx="2438400" cy="2514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-388987" y="56356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 природы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121077" y="336550"/>
            <a:ext cx="5105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3. Водный профиль: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</a:t>
            </a:r>
            <a:r>
              <a:rPr lang="ru-RU" dirty="0" err="1">
                <a:latin typeface="Bookman Old Style" pitchFamily="18" charset="0"/>
              </a:rPr>
              <a:t>Сынийский</a:t>
            </a:r>
            <a:r>
              <a:rPr lang="ru-RU" dirty="0">
                <a:latin typeface="Bookman Old Style" pitchFamily="18" charset="0"/>
              </a:rPr>
              <a:t> термальный источник;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Плотинный термальный источник;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</a:t>
            </a:r>
            <a:r>
              <a:rPr lang="ru-RU" dirty="0" err="1">
                <a:latin typeface="Bookman Old Style" pitchFamily="18" charset="0"/>
              </a:rPr>
              <a:t>Травертиновый</a:t>
            </a:r>
            <a:r>
              <a:rPr lang="ru-RU" dirty="0">
                <a:latin typeface="Bookman Old Style" pitchFamily="18" charset="0"/>
              </a:rPr>
              <a:t> термальный источник;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</a:t>
            </a:r>
            <a:r>
              <a:rPr lang="ru-RU" dirty="0" err="1">
                <a:latin typeface="Bookman Old Style" pitchFamily="18" charset="0"/>
              </a:rPr>
              <a:t>Пурелагский</a:t>
            </a:r>
            <a:r>
              <a:rPr lang="ru-RU" dirty="0">
                <a:latin typeface="Bookman Old Style" pitchFamily="18" charset="0"/>
              </a:rPr>
              <a:t> термальный источник;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Чарский горячий ключ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6200" y="4114800"/>
            <a:ext cx="410698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4. Комплексный профиль</a:t>
            </a:r>
            <a:r>
              <a:rPr lang="ru-RU" dirty="0">
                <a:latin typeface="Bookman Old Style" pitchFamily="18" charset="0"/>
              </a:rPr>
              <a:t>: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Урочище «Чарские пески»;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Ледники </a:t>
            </a:r>
            <a:r>
              <a:rPr lang="ru-RU" dirty="0" err="1">
                <a:latin typeface="Bookman Old Style" pitchFamily="18" charset="0"/>
              </a:rPr>
              <a:t>Кодара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Гора Зарод;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Озеро </a:t>
            </a:r>
            <a:r>
              <a:rPr lang="ru-RU" dirty="0" err="1">
                <a:latin typeface="Bookman Old Style" pitchFamily="18" charset="0"/>
              </a:rPr>
              <a:t>Арбакалир</a:t>
            </a:r>
            <a:r>
              <a:rPr lang="ru-RU" dirty="0">
                <a:latin typeface="Bookman Old Style" pitchFamily="18" charset="0"/>
              </a:rPr>
              <a:t>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- </a:t>
            </a:r>
            <a:r>
              <a:rPr lang="ru-RU" dirty="0" err="1">
                <a:latin typeface="Bookman Old Style" pitchFamily="18" charset="0"/>
              </a:rPr>
              <a:t>Луктурское</a:t>
            </a:r>
            <a:r>
              <a:rPr lang="ru-RU" dirty="0">
                <a:latin typeface="Bookman Old Style" pitchFamily="18" charset="0"/>
              </a:rPr>
              <a:t> месторождение 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   термальных вод</a:t>
            </a:r>
          </a:p>
        </p:txBody>
      </p:sp>
      <p:pic>
        <p:nvPicPr>
          <p:cNvPr id="12" name="Рисунок 32" descr="C:\Documents and Settings\Пользователь\Рабочий стол\Путеводитель по Каларскому району\Туристская привлекательность\Арбакалир 2010 фото Орлова ВС 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07" y="838199"/>
            <a:ext cx="3429000" cy="2728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3" descr="C:\Documents and Settings\Пользователь\Рабочий стол\Путеводитель по Каларскому району\Памятники природы\Песк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19" y="2913380"/>
            <a:ext cx="3276600" cy="2402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35" descr="C:\Documents and Settings\Пользователь\Рабочий стол\Путеводитель по Каларскому району\Памятники природы\Зарод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61" y="3897813"/>
            <a:ext cx="3286716" cy="2448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1584573" y="203432"/>
            <a:ext cx="4688731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Эвенки - коренные жители округа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7629" y="998725"/>
            <a:ext cx="660151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Bookman Old Style" pitchFamily="18" charset="0"/>
              </a:rPr>
              <a:t>В  </a:t>
            </a:r>
            <a:r>
              <a:rPr lang="ru-RU" altLang="ru-RU" dirty="0" err="1">
                <a:latin typeface="Bookman Old Style" pitchFamily="18" charset="0"/>
              </a:rPr>
              <a:t>Каларском</a:t>
            </a:r>
            <a:r>
              <a:rPr lang="ru-RU" altLang="ru-RU" dirty="0">
                <a:latin typeface="Bookman Old Style" pitchFamily="18" charset="0"/>
              </a:rPr>
              <a:t>  округе  проживает  258  эвенков. Основные эвенкийские села: Средний </a:t>
            </a:r>
            <a:r>
              <a:rPr lang="ru-RU" altLang="ru-RU" dirty="0" err="1">
                <a:latin typeface="Bookman Old Style" pitchFamily="18" charset="0"/>
              </a:rPr>
              <a:t>Калар</a:t>
            </a:r>
            <a:r>
              <a:rPr lang="ru-RU" altLang="ru-RU" dirty="0">
                <a:latin typeface="Bookman Old Style" pitchFamily="18" charset="0"/>
              </a:rPr>
              <a:t>, </a:t>
            </a:r>
            <a:r>
              <a:rPr lang="ru-RU" altLang="ru-RU" dirty="0" err="1">
                <a:latin typeface="Bookman Old Style" pitchFamily="18" charset="0"/>
              </a:rPr>
              <a:t>Кюсть-Кемда</a:t>
            </a:r>
            <a:r>
              <a:rPr lang="ru-RU" altLang="ru-RU" dirty="0">
                <a:latin typeface="Bookman Old Style" pitchFamily="18" charset="0"/>
              </a:rPr>
              <a:t>, </a:t>
            </a:r>
            <a:r>
              <a:rPr lang="ru-RU" altLang="ru-RU" dirty="0" err="1">
                <a:latin typeface="Bookman Old Style" pitchFamily="18" charset="0"/>
              </a:rPr>
              <a:t>Чапо-Олого</a:t>
            </a:r>
            <a:r>
              <a:rPr lang="ru-RU" altLang="ru-RU" dirty="0">
                <a:latin typeface="Bookman Old Style" pitchFamily="18" charset="0"/>
              </a:rPr>
              <a:t>, </a:t>
            </a:r>
            <a:r>
              <a:rPr lang="ru-RU" altLang="ru-RU" dirty="0" err="1">
                <a:latin typeface="Bookman Old Style" pitchFamily="18" charset="0"/>
              </a:rPr>
              <a:t>Неляты</a:t>
            </a:r>
            <a:r>
              <a:rPr lang="ru-RU" altLang="ru-RU" dirty="0">
                <a:latin typeface="Bookman Old Style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Bookman Old Style" pitchFamily="18" charset="0"/>
              </a:rPr>
              <a:t>На территории округа зарегистрированы и осуществляют финансово-хозяйственную деятельность </a:t>
            </a:r>
            <a:r>
              <a:rPr lang="ru-RU" altLang="ru-RU" dirty="0" smtClean="0">
                <a:latin typeface="Bookman Old Style" pitchFamily="18" charset="0"/>
              </a:rPr>
              <a:t>8 </a:t>
            </a:r>
            <a:r>
              <a:rPr lang="ru-RU" altLang="ru-RU" dirty="0">
                <a:latin typeface="Bookman Old Style" pitchFamily="18" charset="0"/>
              </a:rPr>
              <a:t>общин КМНС («</a:t>
            </a:r>
            <a:r>
              <a:rPr lang="ru-RU" altLang="ru-RU" dirty="0" err="1">
                <a:latin typeface="Bookman Old Style" pitchFamily="18" charset="0"/>
              </a:rPr>
              <a:t>Бэюн</a:t>
            </a:r>
            <a:r>
              <a:rPr lang="ru-RU" altLang="ru-RU" dirty="0">
                <a:latin typeface="Bookman Old Style" pitchFamily="18" charset="0"/>
              </a:rPr>
              <a:t>», «</a:t>
            </a:r>
            <a:r>
              <a:rPr lang="ru-RU" altLang="ru-RU" dirty="0" err="1">
                <a:latin typeface="Bookman Old Style" pitchFamily="18" charset="0"/>
              </a:rPr>
              <a:t>Орон</a:t>
            </a:r>
            <a:r>
              <a:rPr lang="ru-RU" altLang="ru-RU" dirty="0">
                <a:latin typeface="Bookman Old Style" pitchFamily="18" charset="0"/>
              </a:rPr>
              <a:t>», «</a:t>
            </a:r>
            <a:r>
              <a:rPr lang="ru-RU" altLang="ru-RU" dirty="0" err="1">
                <a:latin typeface="Bookman Old Style" pitchFamily="18" charset="0"/>
              </a:rPr>
              <a:t>Сюльбан</a:t>
            </a:r>
            <a:r>
              <a:rPr lang="ru-RU" altLang="ru-RU" dirty="0">
                <a:latin typeface="Bookman Old Style" pitchFamily="18" charset="0"/>
              </a:rPr>
              <a:t>», «</a:t>
            </a:r>
            <a:r>
              <a:rPr lang="ru-RU" altLang="ru-RU" dirty="0" err="1">
                <a:latin typeface="Bookman Old Style" pitchFamily="18" charset="0"/>
              </a:rPr>
              <a:t>Метакат</a:t>
            </a:r>
            <a:r>
              <a:rPr lang="ru-RU" altLang="ru-RU" dirty="0">
                <a:latin typeface="Bookman Old Style" pitchFamily="18" charset="0"/>
              </a:rPr>
              <a:t>», «</a:t>
            </a:r>
            <a:r>
              <a:rPr lang="ru-RU" altLang="ru-RU" dirty="0" err="1">
                <a:latin typeface="Bookman Old Style" pitchFamily="18" charset="0"/>
              </a:rPr>
              <a:t>Геван</a:t>
            </a:r>
            <a:r>
              <a:rPr lang="ru-RU" altLang="ru-RU" dirty="0">
                <a:latin typeface="Bookman Old Style" pitchFamily="18" charset="0"/>
              </a:rPr>
              <a:t>», «</a:t>
            </a:r>
            <a:r>
              <a:rPr lang="ru-RU" altLang="ru-RU" dirty="0" err="1">
                <a:latin typeface="Bookman Old Style" pitchFamily="18" charset="0"/>
              </a:rPr>
              <a:t>Амикан</a:t>
            </a:r>
            <a:r>
              <a:rPr lang="ru-RU" altLang="ru-RU" dirty="0" smtClean="0">
                <a:latin typeface="Bookman Old Style" pitchFamily="18" charset="0"/>
              </a:rPr>
              <a:t>», «</a:t>
            </a:r>
            <a:r>
              <a:rPr lang="ru-RU" altLang="ru-RU" dirty="0" err="1" smtClean="0">
                <a:latin typeface="Bookman Old Style" pitchFamily="18" charset="0"/>
              </a:rPr>
              <a:t>Инкит</a:t>
            </a:r>
            <a:r>
              <a:rPr lang="ru-RU" altLang="ru-RU" dirty="0" smtClean="0">
                <a:latin typeface="Bookman Old Style" pitchFamily="18" charset="0"/>
              </a:rPr>
              <a:t>», </a:t>
            </a:r>
            <a:r>
              <a:rPr lang="ru-RU" altLang="ru-RU" dirty="0">
                <a:latin typeface="Bookman Old Style" pitchFamily="18" charset="0"/>
              </a:rPr>
              <a:t>«НОНОН»), 1 индивидуальный предприниматель, 1 КФХ, 4 личных подсобных хозяйств, деятельность которых направлена на осуществление традиционных промыслов КМНС (оленеводство, </a:t>
            </a:r>
            <a:r>
              <a:rPr lang="ru-RU" altLang="ru-RU" dirty="0" err="1">
                <a:latin typeface="Bookman Old Style" pitchFamily="18" charset="0"/>
              </a:rPr>
              <a:t>охотпромысел</a:t>
            </a:r>
            <a:r>
              <a:rPr lang="ru-RU" altLang="ru-RU" dirty="0">
                <a:latin typeface="Bookman Old Style" pitchFamily="18" charset="0"/>
              </a:rPr>
              <a:t>, рыболовство)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dirty="0">
                <a:latin typeface="Bookman Old Style" pitchFamily="18" charset="0"/>
              </a:rPr>
              <a:t>По состоянию на 01.01.2023г. поголовье оленей в районе насчитывается в количестве </a:t>
            </a:r>
            <a:r>
              <a:rPr lang="ru-RU" altLang="ru-RU" dirty="0" smtClean="0">
                <a:latin typeface="Bookman Old Style" pitchFamily="18" charset="0"/>
              </a:rPr>
              <a:t>4422</a:t>
            </a:r>
            <a:r>
              <a:rPr lang="ru-RU" altLang="ru-RU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altLang="ru-RU" dirty="0" smtClean="0">
                <a:latin typeface="Bookman Old Style" pitchFamily="18" charset="0"/>
              </a:rPr>
              <a:t>голов</a:t>
            </a:r>
            <a:r>
              <a:rPr lang="ru-RU" altLang="ru-RU" dirty="0">
                <a:latin typeface="Bookman Old Style" pitchFamily="18" charset="0"/>
              </a:rPr>
              <a:t>.</a:t>
            </a:r>
          </a:p>
        </p:txBody>
      </p:sp>
      <p:pic>
        <p:nvPicPr>
          <p:cNvPr id="19466" name="Picture 10" descr="Опрос коренных народов Севера показал, что они не хотят переселяться на  новые территор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34112"/>
          <a:stretch/>
        </p:blipFill>
        <p:spPr bwMode="auto">
          <a:xfrm>
            <a:off x="6948441" y="-11406"/>
            <a:ext cx="4897292" cy="649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3" y="1295871"/>
            <a:ext cx="9819425" cy="468052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9850" y="706213"/>
            <a:ext cx="55396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latin typeface="Book Antiqua" pitchFamily="18" charset="0"/>
              </a:rPr>
              <a:t>Уважаемые дамы и господа! Представляем Вашему вниманию инвестиционный паспорт Каларского муниципального округа Забайкальского края</a:t>
            </a:r>
          </a:p>
          <a:p>
            <a:pPr algn="ctr">
              <a:spcBef>
                <a:spcPct val="50000"/>
              </a:spcBef>
            </a:pPr>
            <a:r>
              <a:rPr lang="ru-RU" altLang="zh-CN" sz="1800" b="1" dirty="0">
                <a:latin typeface="Book Antiqua" pitchFamily="18" charset="0"/>
                <a:cs typeface="方正姚体"/>
              </a:rPr>
              <a:t>Наш округ открыт для сотрудничества. Мы готовы рассмотреть любые предложения привлечения капитала, передовых технологий, управленческого опыта и квалифицированных специалистов </a:t>
            </a:r>
          </a:p>
          <a:p>
            <a:pPr algn="ctr">
              <a:spcBef>
                <a:spcPct val="50000"/>
              </a:spcBef>
            </a:pPr>
            <a:r>
              <a:rPr lang="ru-RU" altLang="zh-CN" sz="1800" b="1" dirty="0">
                <a:latin typeface="Book Antiqua" pitchFamily="18" charset="0"/>
                <a:cs typeface="方正姚体"/>
              </a:rPr>
              <a:t>Мы заинтересованы в плодотворном взаимовыгодном сотрудничестве </a:t>
            </a:r>
          </a:p>
          <a:p>
            <a:pPr algn="ctr">
              <a:spcBef>
                <a:spcPct val="50000"/>
              </a:spcBef>
            </a:pPr>
            <a:r>
              <a:rPr lang="ru-RU" altLang="zh-CN" sz="1800" b="1" dirty="0">
                <a:latin typeface="Book Antiqua" pitchFamily="18" charset="0"/>
                <a:cs typeface="方正姚体"/>
              </a:rPr>
              <a:t>Будем рады видеть Вас и в качестве добрых гостей, и в качестве деловых партнеров</a:t>
            </a:r>
            <a:r>
              <a:rPr lang="ru-RU" altLang="zh-CN" sz="1800" b="1" dirty="0" smtClean="0">
                <a:latin typeface="Book Antiqua" pitchFamily="18" charset="0"/>
                <a:cs typeface="方正姚体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ru-RU" sz="1800" dirty="0">
                <a:latin typeface="Book Antiqua" pitchFamily="18" charset="0"/>
              </a:rPr>
              <a:t>С уважением, глава  </a:t>
            </a:r>
            <a:r>
              <a:rPr lang="ru-RU" sz="1800" dirty="0" smtClean="0">
                <a:latin typeface="Book Antiqua" pitchFamily="18" charset="0"/>
              </a:rPr>
              <a:t>Каларского муниципального округа Устюжанин Владимир Владимирович</a:t>
            </a:r>
            <a:endParaRPr lang="ru-RU" sz="1800" b="1" dirty="0">
              <a:latin typeface="Book Antiqua" pitchFamily="18" charset="0"/>
            </a:endParaRPr>
          </a:p>
          <a:p>
            <a:endParaRPr lang="ru-RU" sz="1600" dirty="0">
              <a:latin typeface="Book Antiqua" pitchFamily="18" charset="0"/>
            </a:endParaRPr>
          </a:p>
        </p:txBody>
      </p:sp>
      <p:sp>
        <p:nvSpPr>
          <p:cNvPr id="4" name="AutoShape 4" descr="Глава Каларского округа Владимир Устюжанин: «Проблемы есть, но двигаемся  дальше» – Каларский округ: день за днё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Picture 2" descr="\\192.168.79.79\обмен\Для Федотовой В.А\PHOTO-2023-06-07-14-21-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r="16118"/>
          <a:stretch/>
        </p:blipFill>
        <p:spPr bwMode="auto">
          <a:xfrm>
            <a:off x="6322277" y="1765"/>
            <a:ext cx="5213446" cy="64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6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9" y="3888159"/>
            <a:ext cx="3414867" cy="234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087061332"/>
              </p:ext>
            </p:extLst>
          </p:nvPr>
        </p:nvGraphicFramePr>
        <p:xfrm>
          <a:off x="307976" y="1652680"/>
          <a:ext cx="4228926" cy="2739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64412" y="1026318"/>
            <a:ext cx="5405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latin typeface="Bookman Old Style" pitchFamily="18" charset="0"/>
              </a:rPr>
              <a:t>В </a:t>
            </a:r>
            <a:r>
              <a:rPr lang="ru-RU" sz="1600" dirty="0" err="1" smtClean="0">
                <a:latin typeface="Bookman Old Style" pitchFamily="18" charset="0"/>
              </a:rPr>
              <a:t>Каларском</a:t>
            </a:r>
            <a:r>
              <a:rPr lang="ru-RU" sz="1600" dirty="0" smtClean="0">
                <a:latin typeface="Bookman Old Style" pitchFamily="18" charset="0"/>
              </a:rPr>
              <a:t> муниципальном </a:t>
            </a:r>
            <a:r>
              <a:rPr lang="ru-RU" sz="1600" dirty="0">
                <a:latin typeface="Bookman Old Style" pitchFamily="18" charset="0"/>
              </a:rPr>
              <a:t>округе 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функционируют </a:t>
            </a:r>
            <a:r>
              <a:rPr lang="ru-RU" sz="1600" dirty="0" smtClean="0">
                <a:latin typeface="Bookman Old Style" pitchFamily="18" charset="0"/>
              </a:rPr>
              <a:t>13 </a:t>
            </a:r>
            <a:r>
              <a:rPr lang="ru-RU" sz="1600" dirty="0">
                <a:latin typeface="Bookman Old Style" pitchFamily="18" charset="0"/>
              </a:rPr>
              <a:t>образовательных учреждений</a:t>
            </a:r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1584573" y="203432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</a:p>
        </p:txBody>
      </p:sp>
      <p:sp>
        <p:nvSpPr>
          <p:cNvPr id="16" name="Rectangle 201"/>
          <p:cNvSpPr>
            <a:spLocks noChangeArrowheads="1"/>
          </p:cNvSpPr>
          <p:nvPr/>
        </p:nvSpPr>
        <p:spPr bwMode="auto">
          <a:xfrm>
            <a:off x="6049069" y="1026319"/>
            <a:ext cx="5315688" cy="242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На начало нового 2023-2024 учебного года количество обучающихся в образовательных учреждениях составило 1 082 чел. 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Общее число мест в  ДОУ по состоянию на 01.01.2023г. – 670</a:t>
            </a:r>
            <a:r>
              <a:rPr lang="ru-RU" altLang="ru-RU" sz="1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altLang="ru-RU" sz="1600" dirty="0" smtClean="0">
                <a:latin typeface="Bookman Old Style" pitchFamily="18" charset="0"/>
              </a:rPr>
              <a:t>ед. 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Общая численность детей дошкольного возраста от 1 года до 6 лет по состоянию на 01.01.2023 год составляет 490</a:t>
            </a:r>
            <a:r>
              <a:rPr lang="ru-RU" altLang="ru-RU" sz="1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ru-RU" altLang="ru-RU" sz="1600" dirty="0" smtClean="0">
                <a:latin typeface="Bookman Old Style" pitchFamily="18" charset="0"/>
              </a:rPr>
              <a:t>чел. 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Обеспеченность детей в возрасте от 1-6 лет местами в ДОУ (на 100 мест приходится детей) – 74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 Число занимающихся  в ДЮСШ – 270 чел.</a:t>
            </a:r>
          </a:p>
          <a:p>
            <a:pPr eaLnBrk="1" hangingPunct="1">
              <a:defRPr/>
            </a:pPr>
            <a:endParaRPr lang="ru-RU" altLang="ru-RU" sz="1600" dirty="0" smtClean="0">
              <a:latin typeface="Bookman Old Style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ru-RU" altLang="ru-RU" sz="16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648469" y="495765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Здравоохранение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0827" y="1511895"/>
            <a:ext cx="7696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latin typeface="Bookman Old Style" pitchFamily="18" charset="0"/>
              </a:rPr>
              <a:t>Основными звеньями здравоохранения в округе являются: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ru-RU" altLang="ru-RU" sz="1800" dirty="0" smtClean="0">
                <a:latin typeface="Bookman Old Style" pitchFamily="18" charset="0"/>
              </a:rPr>
              <a:t> ГУЗ </a:t>
            </a:r>
            <a:r>
              <a:rPr lang="ru-RU" altLang="ru-RU" sz="1800" dirty="0" err="1" smtClean="0">
                <a:latin typeface="Bookman Old Style" pitchFamily="18" charset="0"/>
              </a:rPr>
              <a:t>Каларская</a:t>
            </a:r>
            <a:r>
              <a:rPr lang="ru-RU" altLang="ru-RU" sz="1800" dirty="0" smtClean="0">
                <a:latin typeface="Bookman Old Style" pitchFamily="18" charset="0"/>
              </a:rPr>
              <a:t> ЦРБ;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ru-RU" altLang="ru-RU" sz="1800" dirty="0" smtClean="0">
                <a:latin typeface="Bookman Old Style" pitchFamily="18" charset="0"/>
              </a:rPr>
              <a:t> ЧУЗ Узловая поликлиника на ст. Новая Чара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ru-RU" altLang="ru-RU" sz="1800" dirty="0" smtClean="0">
                <a:latin typeface="Bookman Old Style" pitchFamily="18" charset="0"/>
              </a:rPr>
              <a:t> 2 фельдшерско-акушерский пункта (с. </a:t>
            </a:r>
            <a:r>
              <a:rPr lang="ru-RU" altLang="ru-RU" sz="1800" dirty="0" err="1" smtClean="0">
                <a:latin typeface="Bookman Old Style" pitchFamily="18" charset="0"/>
              </a:rPr>
              <a:t>Чапо-Олого</a:t>
            </a:r>
            <a:r>
              <a:rPr lang="ru-RU" altLang="ru-RU" sz="1800" dirty="0" smtClean="0">
                <a:latin typeface="Bookman Old Style" pitchFamily="18" charset="0"/>
              </a:rPr>
              <a:t>, </a:t>
            </a:r>
            <a:r>
              <a:rPr lang="ru-RU" altLang="ru-RU" sz="1800" dirty="0" err="1" smtClean="0">
                <a:latin typeface="Bookman Old Style" pitchFamily="18" charset="0"/>
              </a:rPr>
              <a:t>п.ст</a:t>
            </a:r>
            <a:r>
              <a:rPr lang="ru-RU" altLang="ru-RU" sz="1800" dirty="0" smtClean="0">
                <a:latin typeface="Bookman Old Style" pitchFamily="18" charset="0"/>
              </a:rPr>
              <a:t>. </a:t>
            </a:r>
            <a:r>
              <a:rPr lang="ru-RU" altLang="ru-RU" sz="1800" dirty="0" err="1" smtClean="0">
                <a:latin typeface="Bookman Old Style" pitchFamily="18" charset="0"/>
              </a:rPr>
              <a:t>Икабья</a:t>
            </a:r>
            <a:r>
              <a:rPr lang="ru-RU" altLang="ru-RU" sz="1800" dirty="0" smtClean="0">
                <a:latin typeface="Bookman Old Style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ru-RU" altLang="ru-RU" sz="1800" dirty="0" smtClean="0">
                <a:latin typeface="Bookman Old Style" pitchFamily="18" charset="0"/>
              </a:rPr>
              <a:t> амбулатория на ст. </a:t>
            </a:r>
            <a:r>
              <a:rPr lang="ru-RU" altLang="ru-RU" sz="1800" dirty="0" err="1" smtClean="0">
                <a:latin typeface="Bookman Old Style" pitchFamily="18" charset="0"/>
              </a:rPr>
              <a:t>Куанда</a:t>
            </a:r>
            <a:endParaRPr lang="ru-RU" altLang="ru-RU" sz="1800" dirty="0" smtClean="0">
              <a:latin typeface="Bookman Old Style" pitchFamily="18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>
          <a:xfrm>
            <a:off x="3404099" y="4108236"/>
            <a:ext cx="8299406" cy="2038322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383431" indent="-38343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767" indent="-319526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8103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9344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0585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1826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3067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4308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5549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Обеспеченность врачами составляет 33,75чел. на 10 тыс. человек населения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Обеспеченность средним медицинским персоналом составляет 74 чел. на 10 тыс. человек населения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Обеспеченность амбулаторно-поликлиническими учреждениями составляет   155 посещений  в смену на 1 тыс. населения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Обеспеченность больничными койками составляет  60  коек на 10 тыс. человек населения</a:t>
            </a:r>
          </a:p>
        </p:txBody>
      </p:sp>
      <p:pic>
        <p:nvPicPr>
          <p:cNvPr id="12" name="Рисунок 16" descr="C:\Documents and Settings\Пользователь\Рабочий стол\ПУТЕВОДИТЕЛЬ КАЛАРСКИЙ РАЙОН\Страница 42\IMG_51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213" y="736169"/>
            <a:ext cx="4004946" cy="295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Больница PNG-файл | PNG M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7" y="4176191"/>
            <a:ext cx="3119930" cy="213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4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2160637" y="69090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  <p:sp>
        <p:nvSpPr>
          <p:cNvPr id="10" name="Rectangle 189"/>
          <p:cNvSpPr>
            <a:spLocks noChangeArrowheads="1"/>
          </p:cNvSpPr>
          <p:nvPr/>
        </p:nvSpPr>
        <p:spPr bwMode="auto">
          <a:xfrm>
            <a:off x="3125491" y="1048834"/>
            <a:ext cx="5227834" cy="485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Количество учреждений культурно-досугового  типа – 5 ед.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latin typeface="Bookman Old Style" pitchFamily="18" charset="0"/>
              </a:rPr>
              <a:t>       - число мест в зрительных залах – 300 мест.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Количество  учреждений информационно-библиотечного типа – 8 ед.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latin typeface="Bookman Old Style" pitchFamily="18" charset="0"/>
              </a:rPr>
              <a:t>       -  книжный фонд общедоступных библиотек – 61,8 тыс. ед.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latin typeface="Bookman Old Style" pitchFamily="18" charset="0"/>
              </a:rPr>
              <a:t>       - число пользователей общедоступных библиотек – 4331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Учреждения дополнительного образования детей – 5 ед.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latin typeface="Bookman Old Style" pitchFamily="18" charset="0"/>
              </a:rPr>
              <a:t>       - количество учащихся – 1 082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Музей – 1 ед.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1600" dirty="0" smtClean="0">
                <a:latin typeface="Bookman Old Style" pitchFamily="18" charset="0"/>
              </a:rPr>
              <a:t>       - число экспонатов основного фонда – 8,2 тыс. ед.</a:t>
            </a:r>
          </a:p>
        </p:txBody>
      </p:sp>
      <p:pic>
        <p:nvPicPr>
          <p:cNvPr id="18436" name="Picture 4" descr="http://newchara.ru/wp-content/uploads/2019/05/%D1%88%D0%B8%D1%80%D0%B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r="24240"/>
          <a:stretch/>
        </p:blipFill>
        <p:spPr bwMode="auto">
          <a:xfrm>
            <a:off x="8238059" y="-1"/>
            <a:ext cx="354724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Департамент по развитию муниципальных образований Забайкальского края | ​В  Каларском округе проходит онлайн-праздник «БАКАЛДЫН – ЖИВЫЕ ТРАДИЦИИ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6553" r="31195"/>
          <a:stretch/>
        </p:blipFill>
        <p:spPr bwMode="auto">
          <a:xfrm>
            <a:off x="-834949" y="-1"/>
            <a:ext cx="3960440" cy="648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123227" y="871107"/>
            <a:ext cx="518457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latin typeface="Bookman Old Style" pitchFamily="18" charset="0"/>
              </a:rPr>
              <a:t>На территории округа действуют:  </a:t>
            </a:r>
          </a:p>
          <a:p>
            <a:pPr algn="ctr" eaLnBrk="1" hangingPunct="1">
              <a:buFontTx/>
              <a:buChar char="-"/>
            </a:pPr>
            <a:r>
              <a:rPr lang="ru-RU" altLang="ru-RU" dirty="0">
                <a:latin typeface="Bookman Old Style" pitchFamily="18" charset="0"/>
              </a:rPr>
              <a:t> </a:t>
            </a:r>
            <a:r>
              <a:rPr lang="ru-RU" altLang="ru-RU" dirty="0" err="1">
                <a:latin typeface="Bookman Old Style" pitchFamily="18" charset="0"/>
              </a:rPr>
              <a:t>Каларская</a:t>
            </a:r>
            <a:r>
              <a:rPr lang="ru-RU" altLang="ru-RU" dirty="0">
                <a:latin typeface="Bookman Old Style" pitchFamily="18" charset="0"/>
              </a:rPr>
              <a:t> общественная организация «Спортивный клуб </a:t>
            </a:r>
            <a:r>
              <a:rPr lang="ru-RU" altLang="ru-RU" dirty="0" err="1">
                <a:latin typeface="Bookman Old Style" pitchFamily="18" charset="0"/>
              </a:rPr>
              <a:t>Кодар</a:t>
            </a:r>
            <a:r>
              <a:rPr lang="ru-RU" altLang="ru-RU" dirty="0">
                <a:latin typeface="Bookman Old Style" pitchFamily="18" charset="0"/>
              </a:rPr>
              <a:t>»;</a:t>
            </a:r>
          </a:p>
          <a:p>
            <a:pPr algn="ctr" eaLnBrk="1" hangingPunct="1">
              <a:buFontTx/>
              <a:buChar char="-"/>
            </a:pPr>
            <a:r>
              <a:rPr lang="ru-RU" altLang="ru-RU" dirty="0">
                <a:latin typeface="Bookman Old Style" pitchFamily="18" charset="0"/>
              </a:rPr>
              <a:t> центр туризма при </a:t>
            </a:r>
            <a:r>
              <a:rPr lang="ru-RU" altLang="ru-RU" dirty="0" err="1">
                <a:latin typeface="Bookman Old Style" pitchFamily="18" charset="0"/>
              </a:rPr>
              <a:t>Каларском</a:t>
            </a:r>
            <a:r>
              <a:rPr lang="ru-RU" altLang="ru-RU" dirty="0">
                <a:latin typeface="Bookman Old Style" pitchFamily="18" charset="0"/>
              </a:rPr>
              <a:t> краеведческом музее</a:t>
            </a:r>
          </a:p>
          <a:p>
            <a:pPr algn="ctr" eaLnBrk="1" hangingPunct="1">
              <a:buFontTx/>
              <a:buChar char="-"/>
            </a:pPr>
            <a:r>
              <a:rPr lang="ru-RU" altLang="ru-RU" dirty="0">
                <a:latin typeface="Bookman Old Style" pitchFamily="18" charset="0"/>
              </a:rPr>
              <a:t> Секции волейбола, футбола и баскетбола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52358" y="3744143"/>
            <a:ext cx="571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Количество специалистов по физической культуре и спорту – 18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Число занимающихся спортом – 1934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Спортивным туризмом занимаются – 130 чел.</a:t>
            </a:r>
          </a:p>
          <a:p>
            <a:pPr eaLnBrk="1" hangingPunct="1">
              <a:defRPr/>
            </a:pPr>
            <a:r>
              <a:rPr lang="ru-RU" altLang="ru-RU" sz="1600" dirty="0" err="1" smtClean="0">
                <a:latin typeface="Bookman Old Style" pitchFamily="18" charset="0"/>
              </a:rPr>
              <a:t>Этнотуризмом</a:t>
            </a:r>
            <a:r>
              <a:rPr lang="ru-RU" altLang="ru-RU" sz="1600" dirty="0" smtClean="0">
                <a:latin typeface="Bookman Old Style" pitchFamily="18" charset="0"/>
              </a:rPr>
              <a:t> занимаются – 55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Количество занимающихся 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фитнесом, восточное единоборство, силовое троеборье – 122 чел.</a:t>
            </a:r>
          </a:p>
          <a:p>
            <a:pPr eaLnBrk="1" hangingPunct="1">
              <a:defRPr/>
            </a:pPr>
            <a:r>
              <a:rPr lang="ru-RU" altLang="ru-RU" sz="1600" dirty="0" smtClean="0">
                <a:latin typeface="Bookman Old Style" pitchFamily="18" charset="0"/>
              </a:rPr>
              <a:t>Количество спортивных сооружений – 20 ед.</a:t>
            </a:r>
          </a:p>
          <a:p>
            <a:pPr eaLnBrk="1" hangingPunct="1">
              <a:defRPr/>
            </a:pPr>
            <a:endParaRPr lang="ru-RU" altLang="ru-RU" sz="1600" dirty="0" smtClean="0">
              <a:latin typeface="Bookman Old Style" pitchFamily="18" charset="0"/>
            </a:endParaRPr>
          </a:p>
          <a:p>
            <a:pPr eaLnBrk="1" hangingPunct="1">
              <a:defRPr/>
            </a:pPr>
            <a:endParaRPr lang="ru-RU" altLang="ru-RU" sz="1600" dirty="0" smtClean="0">
              <a:latin typeface="Bookman Old Style" pitchFamily="18" charset="0"/>
            </a:endParaRPr>
          </a:p>
        </p:txBody>
      </p:sp>
      <p:pic>
        <p:nvPicPr>
          <p:cNvPr id="25602" name="Picture 2" descr="Официальный портал Забайкальского края | День металлурга в Каларском округе  стал для жителей праздником спорта, музыки и теат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3"/>
          <a:stretch/>
        </p:blipFill>
        <p:spPr bwMode="auto">
          <a:xfrm>
            <a:off x="-30421" y="-1"/>
            <a:ext cx="6080558" cy="345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cdn.culture.ru/images/01ed0a49-a1ce-5e0e-b608-7461b6036f4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0"/>
          <a:stretch/>
        </p:blipFill>
        <p:spPr bwMode="auto">
          <a:xfrm>
            <a:off x="5693998" y="3530840"/>
            <a:ext cx="5808150" cy="29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57"/>
          <p:cNvSpPr>
            <a:spLocks noChangeArrowheads="1"/>
          </p:cNvSpPr>
          <p:nvPr/>
        </p:nvSpPr>
        <p:spPr bwMode="auto">
          <a:xfrm>
            <a:off x="5312684" y="99478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</p:spTree>
    <p:extLst>
      <p:ext uri="{BB962C8B-B14F-4D97-AF65-F5344CB8AC3E}">
        <p14:creationId xmlns:p14="http://schemas.microsoft.com/office/powerpoint/2010/main" val="17268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2173199" y="10155"/>
            <a:ext cx="680566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Демография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360437" y="999132"/>
            <a:ext cx="10585175" cy="2819400"/>
          </a:xfrm>
          <a:prstGeom prst="rect">
            <a:avLst/>
          </a:prstGeom>
        </p:spPr>
        <p:txBody>
          <a:bodyPr/>
          <a:lstStyle>
            <a:lvl1pPr marL="383431" indent="-38343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767" indent="-319526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8103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9344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0585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1826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3067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4308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5549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alt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Численность постоянного населения округа (на 01.01.2023 г.) </a:t>
            </a:r>
            <a:r>
              <a:rPr lang="ru-RU" altLang="ru-RU" sz="1800" i="1" dirty="0" smtClean="0">
                <a:latin typeface="Bookman Old Style" pitchFamily="18" charset="0"/>
              </a:rPr>
              <a:t>– </a:t>
            </a:r>
            <a:r>
              <a:rPr lang="ru-RU" altLang="ru-RU" sz="1800" dirty="0" smtClean="0">
                <a:latin typeface="Bookman Old Style" pitchFamily="18" charset="0"/>
              </a:rPr>
              <a:t>7377чел.,  в </a:t>
            </a:r>
            <a:r>
              <a:rPr lang="ru-RU" altLang="ru-RU" sz="1800" dirty="0" err="1" smtClean="0">
                <a:latin typeface="Bookman Old Style" pitchFamily="18" charset="0"/>
              </a:rPr>
              <a:t>т.ч</a:t>
            </a:r>
            <a:r>
              <a:rPr lang="ru-RU" altLang="ru-RU" sz="1800" dirty="0" smtClean="0">
                <a:latin typeface="Bookman Old Style" pitchFamily="18" charset="0"/>
              </a:rPr>
              <a:t>.:</a:t>
            </a:r>
          </a:p>
          <a:p>
            <a:pPr algn="ctr">
              <a:buFontTx/>
              <a:buChar char="-"/>
            </a:pPr>
            <a:r>
              <a:rPr lang="ru-RU" altLang="ru-RU" sz="1800" dirty="0" smtClean="0">
                <a:latin typeface="Bookman Old Style" pitchFamily="18" charset="0"/>
              </a:rPr>
              <a:t>городское население – 4130чел.</a:t>
            </a:r>
          </a:p>
          <a:p>
            <a:pPr algn="ctr">
              <a:buFontTx/>
              <a:buChar char="-"/>
            </a:pPr>
            <a:r>
              <a:rPr lang="ru-RU" altLang="ru-RU" sz="1800" dirty="0" smtClean="0">
                <a:latin typeface="Bookman Old Style" pitchFamily="18" charset="0"/>
              </a:rPr>
              <a:t>сельское население – 3247 чел.</a:t>
            </a:r>
          </a:p>
          <a:p>
            <a:pPr algn="ctr">
              <a:buFontTx/>
              <a:buNone/>
            </a:pPr>
            <a:r>
              <a:rPr lang="ru-RU" altLang="ru-RU" sz="1800" dirty="0" smtClean="0">
                <a:latin typeface="Bookman Old Style" pitchFamily="18" charset="0"/>
              </a:rPr>
              <a:t>Число родившихся </a:t>
            </a:r>
            <a:r>
              <a:rPr lang="ru-RU" altLang="ru-RU" sz="1800" i="1" dirty="0" smtClean="0">
                <a:latin typeface="Bookman Old Style" pitchFamily="18" charset="0"/>
              </a:rPr>
              <a:t>(на 30.09.2023 г.)</a:t>
            </a:r>
            <a:r>
              <a:rPr lang="ru-RU" altLang="ru-RU" sz="1800" dirty="0" smtClean="0">
                <a:latin typeface="Bookman Old Style" pitchFamily="18" charset="0"/>
              </a:rPr>
              <a:t> – 37 чел.</a:t>
            </a:r>
          </a:p>
          <a:p>
            <a:pPr algn="ctr">
              <a:buFontTx/>
              <a:buNone/>
            </a:pPr>
            <a:r>
              <a:rPr lang="ru-RU" altLang="ru-RU" sz="1800" dirty="0" smtClean="0">
                <a:latin typeface="Bookman Old Style" pitchFamily="18" charset="0"/>
              </a:rPr>
              <a:t>Число умерших </a:t>
            </a:r>
            <a:r>
              <a:rPr lang="ru-RU" altLang="ru-RU" sz="1800" i="1" dirty="0" smtClean="0">
                <a:latin typeface="Bookman Old Style" pitchFamily="18" charset="0"/>
              </a:rPr>
              <a:t>(на 30.09.2023 г.) </a:t>
            </a:r>
            <a:r>
              <a:rPr lang="ru-RU" altLang="ru-RU" sz="1800" dirty="0" smtClean="0">
                <a:latin typeface="Bookman Old Style" pitchFamily="18" charset="0"/>
              </a:rPr>
              <a:t>– 65 чел.</a:t>
            </a:r>
          </a:p>
          <a:p>
            <a:pPr>
              <a:buFontTx/>
              <a:buNone/>
            </a:pPr>
            <a:endParaRPr lang="ru-RU" altLang="ru-RU" sz="1800" dirty="0" smtClean="0">
              <a:latin typeface="Bookman Old Style" pitchFamily="18" charset="0"/>
            </a:endParaRPr>
          </a:p>
        </p:txBody>
      </p:sp>
      <p:pic>
        <p:nvPicPr>
          <p:cNvPr id="26626" name="Picture 2" descr="ДЕМОГРАФ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2"/>
          <a:stretch/>
        </p:blipFill>
        <p:spPr bwMode="auto">
          <a:xfrm>
            <a:off x="826987" y="3024064"/>
            <a:ext cx="9721080" cy="3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-719683" y="817105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 и занятость</a:t>
            </a:r>
          </a:p>
        </p:txBody>
      </p:sp>
      <p:sp>
        <p:nvSpPr>
          <p:cNvPr id="10" name="Rectangle 10"/>
          <p:cNvSpPr txBox="1">
            <a:spLocks noChangeArrowheads="1"/>
          </p:cNvSpPr>
          <p:nvPr/>
        </p:nvSpPr>
        <p:spPr>
          <a:xfrm>
            <a:off x="188648" y="2411978"/>
            <a:ext cx="8229600" cy="2743200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marL="383431" indent="-38343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767" indent="-319526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8103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9344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0585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1826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3067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4308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5549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Численность трудовых ресурсов – 4148 чел.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Занято в экономике – 7 977 чел., в т. ч. :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  - в организация государственной формы собственности – 1 375 чел.;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  - в организация муниципальной формы собственности – 798 чел.;</a:t>
            </a:r>
          </a:p>
          <a:p>
            <a:pPr indent="-182880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  - в организациях частной формы собственности – 3671 чел.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Численность официально зарегистрированных  безработных в 2023 году составила 15 чел.</a:t>
            </a:r>
          </a:p>
          <a:p>
            <a:pPr indent="-182880"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1800" dirty="0" smtClean="0">
                <a:latin typeface="Bookman Old Style" panose="02050604050505020204" pitchFamily="18" charset="0"/>
              </a:rPr>
              <a:t>Уровень зарегистрированной  безработицы – 1,3 %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35" y="3215171"/>
            <a:ext cx="6219056" cy="3265004"/>
          </a:xfrm>
          <a:prstGeom prst="rect">
            <a:avLst/>
          </a:prstGeom>
        </p:spPr>
      </p:pic>
      <p:pic>
        <p:nvPicPr>
          <p:cNvPr id="6" name="Picture 2" descr="hat - LONGI ENGINEERING P.C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8"/>
          <a:stretch/>
        </p:blipFill>
        <p:spPr bwMode="auto">
          <a:xfrm>
            <a:off x="5560748" y="-355478"/>
            <a:ext cx="5715000" cy="346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1368549" y="437753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состояния инженерной инфраструктуры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304653" y="1295871"/>
            <a:ext cx="9430245" cy="3475037"/>
          </a:xfrm>
          <a:prstGeom prst="rect">
            <a:avLst/>
          </a:prstGeom>
        </p:spPr>
        <p:txBody>
          <a:bodyPr/>
          <a:lstStyle>
            <a:lvl1pPr marL="383431" indent="-38343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0767" indent="-319526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8103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9344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00585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1826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3067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4308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45549" indent="-255621" algn="l" defTabSz="102248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1800" dirty="0" smtClean="0">
                <a:latin typeface="Bookman Old Style" pitchFamily="18" charset="0"/>
              </a:rPr>
              <a:t>Количество котельных – 11 ед., в </a:t>
            </a:r>
            <a:r>
              <a:rPr lang="ru-RU" altLang="ru-RU" sz="1800" dirty="0" err="1" smtClean="0">
                <a:latin typeface="Bookman Old Style" pitchFamily="18" charset="0"/>
              </a:rPr>
              <a:t>т.ч</a:t>
            </a:r>
            <a:r>
              <a:rPr lang="ru-RU" altLang="ru-RU" sz="1800" dirty="0" smtClean="0">
                <a:latin typeface="Bookman Old Style" pitchFamily="18" charset="0"/>
              </a:rPr>
              <a:t>. 7 муниципальных</a:t>
            </a:r>
          </a:p>
          <a:p>
            <a:r>
              <a:rPr lang="ru-RU" altLang="ru-RU" sz="1800" dirty="0" smtClean="0">
                <a:latin typeface="Bookman Old Style" pitchFamily="18" charset="0"/>
              </a:rPr>
              <a:t>Протяженность сетей теплоснабжения – 78,04 км.</a:t>
            </a:r>
          </a:p>
          <a:p>
            <a:r>
              <a:rPr lang="ru-RU" altLang="ru-RU" sz="1800" dirty="0" smtClean="0">
                <a:latin typeface="Bookman Old Style" pitchFamily="18" charset="0"/>
              </a:rPr>
              <a:t>Протяженность сетей водоснабжения – 64,84 км.</a:t>
            </a:r>
          </a:p>
          <a:p>
            <a:r>
              <a:rPr lang="ru-RU" altLang="ru-RU" sz="1800" dirty="0" smtClean="0">
                <a:latin typeface="Bookman Old Style" pitchFamily="18" charset="0"/>
              </a:rPr>
              <a:t>Протяженность сетей водоотведения – 24,76 км.</a:t>
            </a:r>
          </a:p>
          <a:p>
            <a:r>
              <a:rPr lang="ru-RU" altLang="ru-RU" sz="1800" dirty="0" smtClean="0">
                <a:latin typeface="Bookman Old Style" pitchFamily="18" charset="0"/>
              </a:rPr>
              <a:t>Протяженность линий электропередач – 218,43 км.</a:t>
            </a:r>
          </a:p>
          <a:p>
            <a:r>
              <a:rPr lang="ru-RU" altLang="ru-RU" sz="1800" dirty="0" smtClean="0">
                <a:latin typeface="Bookman Old Style" pitchFamily="18" charset="0"/>
              </a:rPr>
              <a:t>Количество полигонов по захоронению ТБО – 3 ед.</a:t>
            </a:r>
          </a:p>
        </p:txBody>
      </p:sp>
      <p:pic>
        <p:nvPicPr>
          <p:cNvPr id="11" name="Picture 13" descr="DSC07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88" y="3429286"/>
            <a:ext cx="3041980" cy="3041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S70003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13" y="3429285"/>
            <a:ext cx="2966425" cy="305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DSCN60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33" y="3374017"/>
            <a:ext cx="3205088" cy="311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-143619" y="437593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состояния транспортной инфраструктуры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5575" y="1433750"/>
            <a:ext cx="678840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Железнодорожный транспорт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ru-RU" sz="1400" dirty="0">
                <a:latin typeface="Bookman Old Style" panose="02050604050505020204" pitchFamily="18" charset="0"/>
              </a:rPr>
              <a:t>Станция Новая Чара – 2 класса, пропускная способность 12 пар поездов в сутки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ru-RU" sz="1400" dirty="0">
                <a:latin typeface="Bookman Old Style" panose="02050604050505020204" pitchFamily="18" charset="0"/>
              </a:rPr>
              <a:t>С юго-запада на северо-восток по территории района проходит Восточно-Сибирская железнодорожная магистраль, протяженностью 330 км, по которой осуществляется связь с другими регионами России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960837" y="3180493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Авиационный транспорт</a:t>
            </a:r>
          </a:p>
          <a:p>
            <a:pPr algn="just">
              <a:defRPr/>
            </a:pPr>
            <a:r>
              <a:rPr lang="ru-RU" sz="1400" dirty="0">
                <a:latin typeface="Bookman Old Style" panose="02050604050505020204" pitchFamily="18" charset="0"/>
              </a:rPr>
              <a:t>С краевым центром г. Чита (АО "Ангара") район связан авиалинией. Сообщение выполняется самолетами типа </a:t>
            </a:r>
            <a:r>
              <a:rPr lang="ru-RU" sz="1400" dirty="0" smtClean="0">
                <a:latin typeface="Bookman Old Style" panose="02050604050505020204" pitchFamily="18" charset="0"/>
              </a:rPr>
              <a:t>АН-24</a:t>
            </a:r>
          </a:p>
          <a:p>
            <a:pPr algn="just">
              <a:defRPr/>
            </a:pPr>
            <a:r>
              <a:rPr lang="ru-RU" sz="1400" dirty="0" smtClean="0">
                <a:latin typeface="Bookman Old Style" panose="02050604050505020204" pitchFamily="18" charset="0"/>
              </a:rPr>
              <a:t>Так же сообщение с </a:t>
            </a:r>
            <a:r>
              <a:rPr lang="ru-RU" sz="1400" dirty="0" err="1" smtClean="0">
                <a:latin typeface="Bookman Old Style" panose="02050604050505020204" pitchFamily="18" charset="0"/>
              </a:rPr>
              <a:t>г.Красноярск</a:t>
            </a:r>
            <a:r>
              <a:rPr lang="ru-RU" sz="1400" dirty="0">
                <a:latin typeface="Bookman Old Style" panose="02050604050505020204" pitchFamily="18" charset="0"/>
              </a:rPr>
              <a:t> (АО "</a:t>
            </a:r>
            <a:r>
              <a:rPr lang="ru-RU" sz="1400" dirty="0" err="1">
                <a:latin typeface="Bookman Old Style" panose="02050604050505020204" pitchFamily="18" charset="0"/>
              </a:rPr>
              <a:t>КрасАвиа</a:t>
            </a:r>
            <a:r>
              <a:rPr lang="ru-RU" sz="1400" dirty="0">
                <a:latin typeface="Bookman Old Style" panose="02050604050505020204" pitchFamily="18" charset="0"/>
              </a:rPr>
              <a:t>") </a:t>
            </a:r>
            <a:r>
              <a:rPr lang="ru-RU" sz="1400" dirty="0" smtClean="0">
                <a:latin typeface="Bookman Old Style" panose="02050604050505020204" pitchFamily="18" charset="0"/>
              </a:rPr>
              <a:t>и </a:t>
            </a:r>
            <a:r>
              <a:rPr lang="ru-RU" sz="1400" dirty="0" err="1" smtClean="0">
                <a:latin typeface="Bookman Old Style" panose="02050604050505020204" pitchFamily="18" charset="0"/>
              </a:rPr>
              <a:t>г.Иркутск</a:t>
            </a:r>
            <a:r>
              <a:rPr lang="ru-RU" sz="1400" dirty="0">
                <a:latin typeface="Bookman Old Style" panose="02050604050505020204" pitchFamily="18" charset="0"/>
              </a:rPr>
              <a:t> </a:t>
            </a:r>
            <a:r>
              <a:rPr lang="ru-RU" sz="1400" dirty="0" smtClean="0">
                <a:latin typeface="Bookman Old Style" panose="02050604050505020204" pitchFamily="18" charset="0"/>
              </a:rPr>
              <a:t>(АО </a:t>
            </a:r>
            <a:r>
              <a:rPr lang="ru-RU" sz="1400" dirty="0">
                <a:latin typeface="Bookman Old Style" panose="02050604050505020204" pitchFamily="18" charset="0"/>
              </a:rPr>
              <a:t>"</a:t>
            </a:r>
            <a:r>
              <a:rPr lang="ru-RU" sz="1400" dirty="0" err="1">
                <a:latin typeface="Bookman Old Style" panose="02050604050505020204" pitchFamily="18" charset="0"/>
              </a:rPr>
              <a:t>ИрАэро</a:t>
            </a:r>
            <a:r>
              <a:rPr lang="ru-RU" sz="1400" dirty="0">
                <a:latin typeface="Bookman Old Style" panose="02050604050505020204" pitchFamily="18" charset="0"/>
              </a:rPr>
              <a:t>")</a:t>
            </a:r>
            <a:endParaRPr lang="ru-RU" sz="1400" dirty="0" smtClean="0">
              <a:latin typeface="Bookman Old Style" panose="02050604050505020204" pitchFamily="18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69639" y="4320879"/>
            <a:ext cx="76356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        </a:t>
            </a:r>
            <a:r>
              <a:rPr lang="ru-RU" alt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Автомобильный транспорт</a:t>
            </a:r>
          </a:p>
          <a:p>
            <a:pPr algn="just" eaLnBrk="1" hangingPunct="1">
              <a:defRPr/>
            </a:pPr>
            <a:r>
              <a:rPr lang="ru-RU" altLang="ru-RU" sz="1400" dirty="0" smtClean="0">
                <a:latin typeface="Bookman Old Style" panose="02050604050505020204" pitchFamily="18" charset="0"/>
              </a:rPr>
              <a:t>Услуги общественного транспорта по маршруту межмуниципального регулярного сообщения:</a:t>
            </a:r>
          </a:p>
          <a:p>
            <a:pPr marL="285750" indent="-2857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 smtClean="0">
                <a:latin typeface="Bookman Old Style" panose="02050604050505020204" pitchFamily="18" charset="0"/>
              </a:rPr>
              <a:t> № 1 Новая Чара – Чара – Новая Чара с использованием муниципального автобусного парка предоставляет ИП Тарасов А. В.;</a:t>
            </a:r>
          </a:p>
          <a:p>
            <a:pPr marL="285750" indent="-2857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Bookman Old Style" panose="02050604050505020204" pitchFamily="18" charset="0"/>
              </a:rPr>
              <a:t>№ 2 «Новая Чара - </a:t>
            </a:r>
            <a:r>
              <a:rPr lang="ru-RU" altLang="ru-RU" sz="1400" dirty="0" err="1">
                <a:latin typeface="Bookman Old Style" panose="02050604050505020204" pitchFamily="18" charset="0"/>
              </a:rPr>
              <a:t>Удокан</a:t>
            </a:r>
            <a:r>
              <a:rPr lang="ru-RU" altLang="ru-RU" sz="1400" dirty="0">
                <a:latin typeface="Bookman Old Style" panose="02050604050505020204" pitchFamily="18" charset="0"/>
              </a:rPr>
              <a:t>», перевозки находились в ведении администрации городского поселения «</a:t>
            </a:r>
            <a:r>
              <a:rPr lang="ru-RU" altLang="ru-RU" sz="1400" dirty="0" err="1">
                <a:latin typeface="Bookman Old Style" panose="02050604050505020204" pitchFamily="18" charset="0"/>
              </a:rPr>
              <a:t>Новочарское</a:t>
            </a:r>
            <a:r>
              <a:rPr lang="ru-RU" altLang="ru-RU" sz="1400" dirty="0" smtClean="0">
                <a:latin typeface="Bookman Old Style" panose="02050604050505020204" pitchFamily="18" charset="0"/>
              </a:rPr>
              <a:t>»;</a:t>
            </a:r>
          </a:p>
          <a:p>
            <a:pPr marL="285750" indent="-285750" algn="just" eaLnBrk="1" hangingPunct="1">
              <a:buFont typeface="Arial" pitchFamily="34" charset="0"/>
              <a:buChar char="•"/>
              <a:defRPr/>
            </a:pPr>
            <a:r>
              <a:rPr lang="ru-RU" altLang="ru-RU" sz="1400" dirty="0">
                <a:latin typeface="Bookman Old Style" panose="02050604050505020204" pitchFamily="18" charset="0"/>
              </a:rPr>
              <a:t>№ 3 «Чара - </a:t>
            </a:r>
            <a:r>
              <a:rPr lang="ru-RU" altLang="ru-RU" sz="1400" dirty="0" err="1">
                <a:latin typeface="Bookman Old Style" panose="02050604050505020204" pitchFamily="18" charset="0"/>
              </a:rPr>
              <a:t>Кюсть-Кемда</a:t>
            </a:r>
            <a:r>
              <a:rPr lang="ru-RU" altLang="ru-RU" sz="1400" dirty="0">
                <a:latin typeface="Bookman Old Style" panose="02050604050505020204" pitchFamily="18" charset="0"/>
              </a:rPr>
              <a:t>» перевозки пассажиров </a:t>
            </a:r>
            <a:r>
              <a:rPr lang="ru-RU" altLang="ru-RU" sz="1400" dirty="0" smtClean="0">
                <a:latin typeface="Bookman Old Style" panose="02050604050505020204" pitchFamily="18" charset="0"/>
              </a:rPr>
              <a:t>осуществляются </a:t>
            </a:r>
            <a:r>
              <a:rPr lang="ru-RU" altLang="ru-RU" sz="1400" dirty="0">
                <a:latin typeface="Bookman Old Style" panose="02050604050505020204" pitchFamily="18" charset="0"/>
              </a:rPr>
              <a:t>силами администрации и МУП «</a:t>
            </a:r>
            <a:r>
              <a:rPr lang="ru-RU" altLang="ru-RU" sz="1400" dirty="0" err="1">
                <a:latin typeface="Bookman Old Style" panose="02050604050505020204" pitchFamily="18" charset="0"/>
              </a:rPr>
              <a:t>Чарское</a:t>
            </a:r>
            <a:r>
              <a:rPr lang="ru-RU" altLang="ru-RU" sz="1400" dirty="0">
                <a:latin typeface="Bookman Old Style" panose="02050604050505020204" pitchFamily="18" charset="0"/>
              </a:rPr>
              <a:t> ЖКХ</a:t>
            </a:r>
            <a:r>
              <a:rPr lang="ru-RU" altLang="ru-RU" sz="1400" dirty="0" smtClean="0">
                <a:latin typeface="Bookman Old Style" panose="02050604050505020204" pitchFamily="18" charset="0"/>
              </a:rPr>
              <a:t>»;</a:t>
            </a:r>
          </a:p>
          <a:p>
            <a:pPr algn="just" eaLnBrk="1" hangingPunct="1">
              <a:defRPr/>
            </a:pPr>
            <a:endParaRPr lang="ru-RU" alt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Железнодорожные перевозки - перевозка грузов жд транспортом по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57" y="981718"/>
            <a:ext cx="4066009" cy="21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Летающий самолет без фона -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01" y="2664023"/>
            <a:ext cx="3148946" cy="209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69" y="4392215"/>
            <a:ext cx="3168352" cy="169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-842145" y="84529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Связь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04369" y="784844"/>
            <a:ext cx="64527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На территории округа работают два основных оператора телефонной проводной связи: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- Узел технической эксплуатации Каларского района Забайкальского филиала ПАО «</a:t>
            </a:r>
            <a:r>
              <a:rPr lang="ru-RU" dirty="0" err="1">
                <a:latin typeface="Bookman Old Style" pitchFamily="18" charset="0"/>
              </a:rPr>
              <a:t>Ростелеком</a:t>
            </a:r>
            <a:r>
              <a:rPr lang="ru-RU" dirty="0">
                <a:latin typeface="Bookman Old Style" pitchFamily="18" charset="0"/>
              </a:rPr>
              <a:t>»;</a:t>
            </a:r>
          </a:p>
          <a:p>
            <a:pPr eaLnBrk="1" hangingPunct="1">
              <a:defRPr/>
            </a:pPr>
            <a:r>
              <a:rPr lang="ru-RU" dirty="0">
                <a:latin typeface="Bookman Old Style" pitchFamily="18" charset="0"/>
              </a:rPr>
              <a:t>- Региональный центр связи ВСЖД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985034" y="2209941"/>
            <a:ext cx="553704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ru-RU" dirty="0">
                <a:latin typeface="Bookman Old Style" pitchFamily="18" charset="0"/>
              </a:rPr>
              <a:t>Услуги почтовой связи оказывают 4 отделения связи УФПС Забайкальского края – филиала ФГУП «Почта России», входящие в состав Читинского почтамта 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04369" y="4036779"/>
            <a:ext cx="649385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dirty="0" smtClean="0">
                <a:latin typeface="Bookman Old Style" pitchFamily="18" charset="0"/>
              </a:rPr>
              <a:t>Доступ в сеть Интернет осуществляется:</a:t>
            </a:r>
          </a:p>
          <a:p>
            <a:pPr eaLnBrk="1" hangingPunct="1">
              <a:defRPr/>
            </a:pPr>
            <a:r>
              <a:rPr lang="ru-RU" altLang="ru-RU" dirty="0" smtClean="0">
                <a:latin typeface="Bookman Old Style" pitchFamily="18" charset="0"/>
              </a:rPr>
              <a:t>Забайкальским филиалом ПАО «Ростелеком», ООО «Север Связь», ООО «Планета».</a:t>
            </a:r>
          </a:p>
          <a:p>
            <a:pPr eaLnBrk="1" hangingPunct="1">
              <a:defRPr/>
            </a:pPr>
            <a:endParaRPr lang="ru-RU" altLang="ru-RU" dirty="0" smtClean="0"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ru-RU" altLang="ru-RU" dirty="0" smtClean="0">
                <a:latin typeface="Bookman Old Style" pitchFamily="18" charset="0"/>
              </a:rPr>
              <a:t>В округе функционирует два оператора сотовой связи: «МТС», «Мегафон»</a:t>
            </a:r>
          </a:p>
        </p:txBody>
      </p:sp>
      <p:pic>
        <p:nvPicPr>
          <p:cNvPr id="2050" name="Picture 2" descr="Логотипы Почты Росс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" t="4647" r="5653" b="24187"/>
          <a:stretch/>
        </p:blipFill>
        <p:spPr bwMode="auto">
          <a:xfrm>
            <a:off x="6815328" y="0"/>
            <a:ext cx="4706748" cy="21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айл:Логотип компании «Ростелеком».png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2" y="2592015"/>
            <a:ext cx="3798266" cy="133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109" y="3722124"/>
            <a:ext cx="3276562" cy="163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Логотип Megafon (Мегафон) / Телекоммуникации / TopLogos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69" y="4562303"/>
            <a:ext cx="2978190" cy="159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0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1806749" y="450420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Системообразующие предприятия округа</a:t>
            </a:r>
          </a:p>
        </p:txBody>
      </p:sp>
      <p:graphicFrame>
        <p:nvGraphicFramePr>
          <p:cNvPr id="13" name="Group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355187"/>
              </p:ext>
            </p:extLst>
          </p:nvPr>
        </p:nvGraphicFramePr>
        <p:xfrm>
          <a:off x="0" y="1367879"/>
          <a:ext cx="11522076" cy="4915343"/>
        </p:xfrm>
        <a:graphic>
          <a:graphicData uri="http://schemas.openxmlformats.org/drawingml/2006/table">
            <a:tbl>
              <a:tblPr/>
              <a:tblGrid>
                <a:gridCol w="639252">
                  <a:extLst>
                    <a:ext uri="{9D8B030D-6E8A-4147-A177-3AD203B41FA5}"/>
                  </a:extLst>
                </a:gridCol>
                <a:gridCol w="3728970">
                  <a:extLst>
                    <a:ext uri="{9D8B030D-6E8A-4147-A177-3AD203B41FA5}"/>
                  </a:extLst>
                </a:gridCol>
                <a:gridCol w="3637967">
                  <a:extLst>
                    <a:ext uri="{9D8B030D-6E8A-4147-A177-3AD203B41FA5}"/>
                  </a:extLst>
                </a:gridCol>
                <a:gridCol w="3515887">
                  <a:extLst>
                    <a:ext uri="{9D8B030D-6E8A-4147-A177-3AD203B41FA5}"/>
                  </a:extLst>
                </a:gridCol>
              </a:tblGrid>
              <a:tr h="5468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№ п/п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Наименование предприятия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Основной вид деятельности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Контакты предприятия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231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Восточно-Сибирская железная дорога (ВСЖД) филиал ОАО «РЖД»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Деятельность железнодорожного транспорта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664003, г. Иркутск, ул. Карла Маркса, 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Тел. 8 (3952) 64-44-00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231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АО «</a:t>
                      </a: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Тепловодоканал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Производство, передача и распределение пара и горячей воды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674159, п. Новая Чара, ул. Молдованова, 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Тел. 8 (30261)23-6-78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073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МУП «Чарское ЖКХ»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Производство, передача и распределение пара и горячей воды. Сбор, очистка и распределение воды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674150, с. Чара, пер. Пионерский,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770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ООО «Удоканская медь»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Освоение Удоканского месторождения меди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674153, п. </a:t>
                      </a:r>
                      <a:r>
                        <a:rPr kumimoji="0" lang="ru-RU" alt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Удокан</a:t>
                      </a: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, ул. Фабричная, д. 18 (30261) 23-213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029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ООО «Интеко Сибирь»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Завод по производству асфальта-бетонных смесей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630088, г. Новосибирск, ул. Петухова, д. 69, офис 413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257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288" y="56356"/>
            <a:ext cx="10726787" cy="2717824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Bookman Old Style" pitchFamily="18" charset="0"/>
              </a:rPr>
              <a:t>ИСТОРИЯ </a:t>
            </a:r>
            <a:br>
              <a:rPr lang="ru-RU" sz="2700" dirty="0">
                <a:latin typeface="Bookman Old Style" pitchFamily="18" charset="0"/>
              </a:rPr>
            </a:br>
            <a:r>
              <a:rPr lang="ru-RU" sz="2700" dirty="0">
                <a:latin typeface="Bookman Old Style" pitchFamily="18" charset="0"/>
              </a:rPr>
              <a:t>Каларского муниципального округа Забайкальского края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000" dirty="0">
                <a:latin typeface="Book Antiqua" pitchFamily="18" charset="0"/>
              </a:rPr>
              <a:t>Округ был образован в 2021 г. и входит в состав  </a:t>
            </a:r>
            <a:r>
              <a:rPr lang="ru-RU" sz="2000" dirty="0" err="1">
                <a:latin typeface="Book Antiqua" pitchFamily="18" charset="0"/>
              </a:rPr>
              <a:t>Витимо-Олекминского</a:t>
            </a:r>
            <a:r>
              <a:rPr lang="ru-RU" sz="2000" dirty="0">
                <a:latin typeface="Book Antiqua" pitchFamily="18" charset="0"/>
              </a:rPr>
              <a:t> национального округа Восточно-Сибирского края </a:t>
            </a:r>
            <a:br>
              <a:rPr lang="ru-RU" sz="2000" dirty="0">
                <a:latin typeface="Book Antiqua" pitchFamily="18" charset="0"/>
              </a:rPr>
            </a:br>
            <a:r>
              <a:rPr lang="ru-RU" sz="2000" dirty="0">
                <a:latin typeface="Book Antiqua" pitchFamily="18" charset="0"/>
              </a:rPr>
              <a:t>С 1938 г. </a:t>
            </a:r>
            <a:r>
              <a:rPr lang="ru-RU" sz="2000" dirty="0" err="1">
                <a:latin typeface="Book Antiqua" pitchFamily="18" charset="0"/>
              </a:rPr>
              <a:t>Каларский</a:t>
            </a:r>
            <a:r>
              <a:rPr lang="ru-RU" sz="2000" dirty="0">
                <a:latin typeface="Book Antiqua" pitchFamily="18" charset="0"/>
              </a:rPr>
              <a:t> район входит в состав Читинской области, а ныне - Забайкальского края </a:t>
            </a:r>
            <a:br>
              <a:rPr lang="ru-RU" sz="2000" dirty="0">
                <a:latin typeface="Book Antiqua" pitchFamily="18" charset="0"/>
              </a:rPr>
            </a:br>
            <a:r>
              <a:rPr lang="ru-RU" sz="2000" dirty="0">
                <a:latin typeface="Book Antiqua" pitchFamily="18" charset="0"/>
              </a:rPr>
              <a:t>Центром </a:t>
            </a:r>
            <a:r>
              <a:rPr lang="ru-RU" sz="2000" dirty="0" err="1">
                <a:latin typeface="Book Antiqua" pitchFamily="18" charset="0"/>
              </a:rPr>
              <a:t>Каларского</a:t>
            </a:r>
            <a:r>
              <a:rPr lang="ru-RU" sz="2000" dirty="0">
                <a:latin typeface="Book Antiqua" pitchFamily="18" charset="0"/>
              </a:rPr>
              <a:t> района были: с 1929г. по  1931г. - Прииск 11 лет Октября, с 1931г. по 1932г. – с. </a:t>
            </a:r>
            <a:r>
              <a:rPr lang="ru-RU" sz="2000" dirty="0" err="1">
                <a:latin typeface="Book Antiqua" pitchFamily="18" charset="0"/>
              </a:rPr>
              <a:t>Кюсть-Кемда</a:t>
            </a:r>
            <a:r>
              <a:rPr lang="ru-RU" sz="2000" dirty="0">
                <a:latin typeface="Book Antiqua" pitchFamily="18" charset="0"/>
              </a:rPr>
              <a:t>. С 1 января  2021 г. центром </a:t>
            </a:r>
            <a:r>
              <a:rPr lang="ru-RU" sz="2000" dirty="0" err="1">
                <a:latin typeface="Book Antiqua" pitchFamily="18" charset="0"/>
              </a:rPr>
              <a:t>Каларского</a:t>
            </a:r>
            <a:r>
              <a:rPr lang="ru-RU" sz="2000" dirty="0">
                <a:latin typeface="Book Antiqua" pitchFamily="18" charset="0"/>
              </a:rPr>
              <a:t> округа является </a:t>
            </a:r>
            <a:r>
              <a:rPr lang="ru-RU" sz="2000" dirty="0" err="1">
                <a:latin typeface="Book Antiqua" pitchFamily="18" charset="0"/>
              </a:rPr>
              <a:t>пгт</a:t>
            </a:r>
            <a:r>
              <a:rPr lang="ru-RU" sz="2000" dirty="0">
                <a:latin typeface="Book Antiqua" pitchFamily="18" charset="0"/>
              </a:rPr>
              <a:t>. Новая Чара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>
                <a:latin typeface="+mn-lt"/>
              </a:rPr>
              <a:t/>
            </a:r>
            <a:br>
              <a:rPr lang="ru-RU" sz="2000" b="0" dirty="0">
                <a:latin typeface="+mn-lt"/>
              </a:rPr>
            </a:br>
            <a:r>
              <a:rPr lang="ru-RU" sz="2000" b="0" dirty="0">
                <a:latin typeface="+mn-lt"/>
              </a:rPr>
              <a:t/>
            </a:r>
            <a:br>
              <a:rPr lang="ru-RU" sz="2000" b="0" dirty="0">
                <a:latin typeface="+mn-lt"/>
              </a:rPr>
            </a:br>
            <a:r>
              <a:rPr lang="ru-RU" sz="2000" b="0" dirty="0">
                <a:latin typeface="+mn-lt"/>
              </a:rPr>
              <a:t>                                                                                        </a:t>
            </a:r>
            <a:br>
              <a:rPr lang="ru-RU" sz="2000" b="0" dirty="0">
                <a:latin typeface="+mn-lt"/>
              </a:rPr>
            </a:br>
            <a:r>
              <a:rPr lang="ru-RU" sz="1800" b="0" dirty="0">
                <a:latin typeface="+mn-lt"/>
              </a:rPr>
              <a:t>                                                                                 </a:t>
            </a: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/>
            </a:r>
            <a:br>
              <a:rPr lang="ru-RU" sz="2000" dirty="0">
                <a:latin typeface="+mn-lt"/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4" b="25737"/>
          <a:stretch/>
        </p:blipFill>
        <p:spPr bwMode="auto">
          <a:xfrm>
            <a:off x="-1" y="3096072"/>
            <a:ext cx="11522076" cy="33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71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1836601" y="465931"/>
            <a:ext cx="7848872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2445" y="1295871"/>
            <a:ext cx="10657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800" dirty="0" smtClean="0">
                <a:latin typeface="Bookman Old Style" pitchFamily="18" charset="0"/>
              </a:rPr>
              <a:t>Наибольший </a:t>
            </a:r>
            <a:r>
              <a:rPr lang="ru-RU" altLang="ru-RU" sz="1800" dirty="0">
                <a:latin typeface="Bookman Old Style" pitchFamily="18" charset="0"/>
              </a:rPr>
              <a:t>удельный вес в сфере промышленности занимает </a:t>
            </a:r>
            <a:r>
              <a:rPr lang="ru-RU" altLang="ru-RU" sz="1800" dirty="0" smtClean="0">
                <a:latin typeface="Bookman Old Style" pitchFamily="18" charset="0"/>
              </a:rPr>
              <a:t>медная промышленность – 1 628,23 тыс. руб., </a:t>
            </a:r>
            <a:r>
              <a:rPr lang="ru-RU" altLang="ru-RU" sz="1800" dirty="0">
                <a:latin typeface="Bookman Old Style" pitchFamily="18" charset="0"/>
              </a:rPr>
              <a:t>отрасль </a:t>
            </a:r>
            <a:r>
              <a:rPr lang="ru-RU" altLang="ru-RU" sz="1800" dirty="0" smtClean="0">
                <a:latin typeface="Bookman Old Style" pitchFamily="18" charset="0"/>
              </a:rPr>
              <a:t>тепловой энергии – 99 825,7 </a:t>
            </a:r>
            <a:r>
              <a:rPr lang="ru-RU" altLang="ru-RU" sz="1800" dirty="0">
                <a:latin typeface="Bookman Old Style" pitchFamily="18" charset="0"/>
              </a:rPr>
              <a:t>тыс</a:t>
            </a:r>
            <a:r>
              <a:rPr lang="ru-RU" altLang="ru-RU" sz="1800" dirty="0" smtClean="0">
                <a:latin typeface="Bookman Old Style" pitchFamily="18" charset="0"/>
              </a:rPr>
              <a:t>. руб., отрасль </a:t>
            </a:r>
            <a:r>
              <a:rPr lang="ru-RU" altLang="ru-RU" sz="1800" dirty="0">
                <a:latin typeface="Bookman Old Style" pitchFamily="18" charset="0"/>
              </a:rPr>
              <a:t>по </a:t>
            </a:r>
            <a:r>
              <a:rPr lang="ru-RU" altLang="ru-RU" sz="1800" dirty="0" smtClean="0">
                <a:latin typeface="Bookman Old Style" pitchFamily="18" charset="0"/>
              </a:rPr>
              <a:t>сбору, очистке и распределению воды – 1 628,23 тыс. руб..</a:t>
            </a:r>
            <a:endParaRPr lang="ru-RU" altLang="ru-RU" sz="1800" dirty="0">
              <a:latin typeface="Bookman Old Style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71105036"/>
              </p:ext>
            </p:extLst>
          </p:nvPr>
        </p:nvGraphicFramePr>
        <p:xfrm>
          <a:off x="795288" y="2366972"/>
          <a:ext cx="1000911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364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Rectangle 157"/>
          <p:cNvSpPr>
            <a:spLocks noChangeArrowheads="1"/>
          </p:cNvSpPr>
          <p:nvPr/>
        </p:nvSpPr>
        <p:spPr bwMode="auto">
          <a:xfrm>
            <a:off x="648469" y="56357"/>
            <a:ext cx="9793087" cy="1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социально-экономического развития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Каларского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муниципального округа </a:t>
            </a:r>
            <a:b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Забайкальского края</a:t>
            </a:r>
          </a:p>
        </p:txBody>
      </p:sp>
      <p:graphicFrame>
        <p:nvGraphicFramePr>
          <p:cNvPr id="8" name="Group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923846"/>
              </p:ext>
            </p:extLst>
          </p:nvPr>
        </p:nvGraphicFramePr>
        <p:xfrm>
          <a:off x="-2" y="1562995"/>
          <a:ext cx="11412630" cy="4913264"/>
        </p:xfrm>
        <a:graphic>
          <a:graphicData uri="http://schemas.openxmlformats.org/drawingml/2006/table">
            <a:tbl>
              <a:tblPr/>
              <a:tblGrid>
                <a:gridCol w="356816">
                  <a:extLst>
                    <a:ext uri="{9D8B030D-6E8A-4147-A177-3AD203B41FA5}"/>
                  </a:extLst>
                </a:gridCol>
                <a:gridCol w="3503165">
                  <a:extLst>
                    <a:ext uri="{9D8B030D-6E8A-4147-A177-3AD203B41FA5}"/>
                  </a:extLst>
                </a:gridCol>
                <a:gridCol w="1829050">
                  <a:extLst>
                    <a:ext uri="{9D8B030D-6E8A-4147-A177-3AD203B41FA5}"/>
                  </a:extLst>
                </a:gridCol>
                <a:gridCol w="1055363">
                  <a:extLst>
                    <a:ext uri="{9D8B030D-6E8A-4147-A177-3AD203B41FA5}"/>
                  </a:extLst>
                </a:gridCol>
                <a:gridCol w="1167372">
                  <a:extLst>
                    <a:ext uri="{9D8B030D-6E8A-4147-A177-3AD203B41FA5}"/>
                  </a:extLst>
                </a:gridCol>
                <a:gridCol w="1144514">
                  <a:extLst>
                    <a:ext uri="{9D8B030D-6E8A-4147-A177-3AD203B41FA5}"/>
                  </a:extLst>
                </a:gridCol>
                <a:gridCol w="1179336">
                  <a:extLst>
                    <a:ext uri="{9D8B030D-6E8A-4147-A177-3AD203B41FA5}"/>
                  </a:extLst>
                </a:gridCol>
                <a:gridCol w="1177014">
                  <a:extLst>
                    <a:ext uri="{9D8B030D-6E8A-4147-A177-3AD203B41FA5}"/>
                  </a:extLst>
                </a:gridCol>
              </a:tblGrid>
              <a:tr h="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№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Наименование показателя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Единица измерения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Индикаторы социально-экономического развития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2022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отчет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2023 г.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2024 г. прогноз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2025 г. прогноз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2026 г. прогноз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1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Численность населения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тыс. чел.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7,49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7,37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7,37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7,37</a:t>
                      </a:r>
                    </a:p>
                    <a:p>
                      <a:endParaRPr lang="ru-RU" dirty="0"/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FF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 pitchFamily="18" charset="0"/>
                          <a:ea typeface="+mn-ea"/>
                          <a:cs typeface="+mn-cs"/>
                        </a:rPr>
                        <a:t>7,37</a:t>
                      </a:r>
                    </a:p>
                    <a:p>
                      <a:endParaRPr lang="ru-RU" dirty="0"/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2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млн. руб.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711,7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1 365,8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2 461,6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7 607,8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14 037,4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Объем выполненных работ по виду деятельности «строительство»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млн.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21 693,8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23 712,7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26 118,2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28 630,6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30 996,3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 сопоставимых ценах в % к предыдущему году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105,4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104,8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105,2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105,1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104,4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Объем инвестиций в основной капитал за счет всех  источников финансирования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млн. руб.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53 859,3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57 268,0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62 232,9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67 633,2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73 927,9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6148" name="Picture 4" descr="Benchmark Icon #363056 - Free Icons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33" y="323738"/>
            <a:ext cx="1187095" cy="11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8" name="Group 7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565812"/>
              </p:ext>
            </p:extLst>
          </p:nvPr>
        </p:nvGraphicFramePr>
        <p:xfrm>
          <a:off x="72405" y="1032420"/>
          <a:ext cx="11449672" cy="5330090"/>
        </p:xfrm>
        <a:graphic>
          <a:graphicData uri="http://schemas.openxmlformats.org/drawingml/2006/table">
            <a:tbl>
              <a:tblPr/>
              <a:tblGrid>
                <a:gridCol w="480386">
                  <a:extLst>
                    <a:ext uri="{9D8B030D-6E8A-4147-A177-3AD203B41FA5}"/>
                  </a:extLst>
                </a:gridCol>
                <a:gridCol w="3696078">
                  <a:extLst>
                    <a:ext uri="{9D8B030D-6E8A-4147-A177-3AD203B41FA5}"/>
                  </a:extLst>
                </a:gridCol>
                <a:gridCol w="1660623">
                  <a:extLst>
                    <a:ext uri="{9D8B030D-6E8A-4147-A177-3AD203B41FA5}"/>
                  </a:extLst>
                </a:gridCol>
                <a:gridCol w="1122517">
                  <a:extLst>
                    <a:ext uri="{9D8B030D-6E8A-4147-A177-3AD203B41FA5}"/>
                  </a:extLst>
                </a:gridCol>
                <a:gridCol w="1122517">
                  <a:extLst>
                    <a:ext uri="{9D8B030D-6E8A-4147-A177-3AD203B41FA5}"/>
                  </a:extLst>
                </a:gridCol>
                <a:gridCol w="1122517">
                  <a:extLst>
                    <a:ext uri="{9D8B030D-6E8A-4147-A177-3AD203B41FA5}"/>
                  </a:extLst>
                </a:gridCol>
                <a:gridCol w="1122517">
                  <a:extLst>
                    <a:ext uri="{9D8B030D-6E8A-4147-A177-3AD203B41FA5}"/>
                  </a:extLst>
                </a:gridCol>
                <a:gridCol w="1122517">
                  <a:extLst>
                    <a:ext uri="{9D8B030D-6E8A-4147-A177-3AD203B41FA5}"/>
                  </a:extLst>
                </a:gridCol>
              </a:tblGrid>
              <a:tr h="1071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Темп роста объема инвестиций в основной капитал  за счет всех источников финансирования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 сопоставимых ценах в % к предыдущему году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86,4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100,5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103,2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103,7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104,5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4427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Фонд заработной платы работников организации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млн.руб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12 455,1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14 628,9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16 709,3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18 982,9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20 772,9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71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8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Среднесписочная численность работников организаций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чел.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8 849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9 669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10 016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10 495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10 590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71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9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Среднемесячная заработная плата одного работающего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руб.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117 293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126 081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139 022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150 730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163 463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10 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Добычи общераспространенных полезных ископаемых 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млн.руб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1 618,13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4 023,07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11 825,9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6 845,32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8 812,34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157"/>
          <p:cNvSpPr>
            <a:spLocks noChangeArrowheads="1"/>
          </p:cNvSpPr>
          <p:nvPr/>
        </p:nvSpPr>
        <p:spPr bwMode="auto">
          <a:xfrm>
            <a:off x="72406" y="359767"/>
            <a:ext cx="11449669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социально-экономического развития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Каларского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муниципального округа </a:t>
            </a:r>
            <a:b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Забайкальского края</a:t>
            </a:r>
          </a:p>
        </p:txBody>
      </p:sp>
      <p:pic>
        <p:nvPicPr>
          <p:cNvPr id="7" name="Picture 4" descr="Benchmark Icon #363056 - Free Icons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565" y="153426"/>
            <a:ext cx="865981" cy="86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7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Group 9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9063836"/>
              </p:ext>
            </p:extLst>
          </p:nvPr>
        </p:nvGraphicFramePr>
        <p:xfrm>
          <a:off x="-6139" y="1583903"/>
          <a:ext cx="11522075" cy="4118548"/>
        </p:xfrm>
        <a:graphic>
          <a:graphicData uri="http://schemas.openxmlformats.org/drawingml/2006/table">
            <a:tbl>
              <a:tblPr/>
              <a:tblGrid>
                <a:gridCol w="784628">
                  <a:extLst>
                    <a:ext uri="{9D8B030D-6E8A-4147-A177-3AD203B41FA5}"/>
                  </a:extLst>
                </a:gridCol>
                <a:gridCol w="4775988">
                  <a:extLst>
                    <a:ext uri="{9D8B030D-6E8A-4147-A177-3AD203B41FA5}"/>
                  </a:extLst>
                </a:gridCol>
                <a:gridCol w="1387311">
                  <a:extLst>
                    <a:ext uri="{9D8B030D-6E8A-4147-A177-3AD203B41FA5}"/>
                  </a:extLst>
                </a:gridCol>
                <a:gridCol w="1512397">
                  <a:extLst>
                    <a:ext uri="{9D8B030D-6E8A-4147-A177-3AD203B41FA5}"/>
                  </a:extLst>
                </a:gridCol>
                <a:gridCol w="1501026">
                  <a:extLst>
                    <a:ext uri="{9D8B030D-6E8A-4147-A177-3AD203B41FA5}"/>
                  </a:extLst>
                </a:gridCol>
                <a:gridCol w="1560725">
                  <a:extLst>
                    <a:ext uri="{9D8B030D-6E8A-4147-A177-3AD203B41FA5}"/>
                  </a:extLst>
                </a:gridCol>
              </a:tblGrid>
              <a:tr h="5760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№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Наименование показателя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Единица измерения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2021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2022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86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Общая площадь жилых помещений, приходящихся в среднем на одного жителя, всего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кв. м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28,6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28,8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28,8</a:t>
                      </a:r>
                    </a:p>
                  </a:txBody>
                  <a:tcPr marL="91437" marR="9143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9362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Среднедушевые денежные доходы населения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руб.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54 583,2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70 375,8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75 648,6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04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Численность занятых в экономике (в среднем за год)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тыс. чел.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7,53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7,97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7,98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86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Доля занятых в малом бизнесе от занятых в экономике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%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21,3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22,8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22,8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5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ед.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421,9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419,0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421,9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04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L="91437" marR="91437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%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1,3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1,3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1,3</a:t>
                      </a:r>
                    </a:p>
                  </a:txBody>
                  <a:tcPr marL="91437" marR="9143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72406" y="359767"/>
            <a:ext cx="11449669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показатели социально-экономического развития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Каларского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муниципального округа </a:t>
            </a:r>
            <a:b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Забайкальского края</a:t>
            </a:r>
          </a:p>
        </p:txBody>
      </p:sp>
      <p:pic>
        <p:nvPicPr>
          <p:cNvPr id="11" name="Picture 4" descr="Benchmark Icon #363056 - Free Icons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632" y="160338"/>
            <a:ext cx="849234" cy="84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2159843" y="1583903"/>
            <a:ext cx="11449669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Финансовые институты: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31791" y="2439310"/>
            <a:ext cx="1106487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Bookman Old Style" pitchFamily="18" charset="0"/>
              </a:rPr>
              <a:t>ПАО «Сбербанк России» </a:t>
            </a:r>
            <a:r>
              <a:rPr lang="ru-RU" dirty="0">
                <a:latin typeface="Bookman Old Style" pitchFamily="18" charset="0"/>
              </a:rPr>
              <a:t>(с. Чара,  ул. Советская,7, </a:t>
            </a:r>
            <a:r>
              <a:rPr lang="ru-RU" dirty="0" err="1" smtClean="0">
                <a:latin typeface="Bookman Old Style" pitchFamily="18" charset="0"/>
              </a:rPr>
              <a:t>пгт</a:t>
            </a:r>
            <a:r>
              <a:rPr lang="ru-RU" dirty="0" smtClean="0">
                <a:latin typeface="Bookman Old Style" pitchFamily="18" charset="0"/>
              </a:rPr>
              <a:t>. </a:t>
            </a:r>
            <a:r>
              <a:rPr lang="ru-RU" dirty="0">
                <a:latin typeface="Bookman Old Style" pitchFamily="18" charset="0"/>
              </a:rPr>
              <a:t>Новая Чара, </a:t>
            </a:r>
          </a:p>
          <a:p>
            <a:pPr algn="ctr" eaLnBrk="1" hangingPunct="1">
              <a:defRPr/>
            </a:pPr>
            <a:r>
              <a:rPr lang="ru-RU" dirty="0">
                <a:latin typeface="Bookman Old Style" pitchFamily="18" charset="0"/>
              </a:rPr>
              <a:t>ул. Молдованова, 2, </a:t>
            </a:r>
            <a:r>
              <a:rPr lang="ru-RU" dirty="0" err="1" smtClean="0">
                <a:latin typeface="Bookman Old Style" pitchFamily="18" charset="0"/>
              </a:rPr>
              <a:t>пгт.Новая</a:t>
            </a: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Чара, ТЦ «Россия», с. </a:t>
            </a:r>
            <a:r>
              <a:rPr lang="ru-RU" dirty="0" err="1">
                <a:latin typeface="Bookman Old Style" pitchFamily="18" charset="0"/>
              </a:rPr>
              <a:t>Куанда</a:t>
            </a:r>
            <a:r>
              <a:rPr lang="ru-RU" dirty="0">
                <a:latin typeface="Bookman Old Style" pitchFamily="18" charset="0"/>
              </a:rPr>
              <a:t>, ул. Советская,10)</a:t>
            </a: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latin typeface="Bookman Old Style" pitchFamily="18" charset="0"/>
              </a:rPr>
              <a:t>ПАО «ВТБ24» </a:t>
            </a:r>
            <a:r>
              <a:rPr lang="ru-RU" dirty="0">
                <a:latin typeface="Bookman Old Style" pitchFamily="18" charset="0"/>
              </a:rPr>
              <a:t>(</a:t>
            </a:r>
            <a:r>
              <a:rPr lang="ru-RU" dirty="0" err="1" smtClean="0">
                <a:latin typeface="Bookman Old Style" pitchFamily="18" charset="0"/>
              </a:rPr>
              <a:t>пгт</a:t>
            </a:r>
            <a:r>
              <a:rPr lang="ru-RU" dirty="0" smtClean="0">
                <a:latin typeface="Bookman Old Style" pitchFamily="18" charset="0"/>
              </a:rPr>
              <a:t>. </a:t>
            </a:r>
            <a:r>
              <a:rPr lang="ru-RU" dirty="0">
                <a:latin typeface="Bookman Old Style" pitchFamily="18" charset="0"/>
              </a:rPr>
              <a:t>Новая Чара, ул. Молдованова, 4</a:t>
            </a:r>
            <a:r>
              <a:rPr lang="ru-RU" dirty="0" smtClean="0">
                <a:latin typeface="Bookman Old Style" pitchFamily="18" charset="0"/>
              </a:rPr>
              <a:t>)</a:t>
            </a:r>
          </a:p>
          <a:p>
            <a:pPr algn="ctr">
              <a:defRPr/>
            </a:pPr>
            <a:r>
              <a:rPr lang="ru-RU" b="1" dirty="0">
                <a:latin typeface="Bookman Old Style" pitchFamily="18" charset="0"/>
              </a:rPr>
              <a:t>АО «Почта Банк</a:t>
            </a:r>
            <a:r>
              <a:rPr lang="ru-RU" b="1" dirty="0" smtClean="0">
                <a:latin typeface="Bookman Old Style" pitchFamily="18" charset="0"/>
              </a:rPr>
              <a:t>» </a:t>
            </a:r>
            <a:r>
              <a:rPr lang="ru-RU" dirty="0" smtClean="0">
                <a:latin typeface="Bookman Old Style" pitchFamily="18" charset="0"/>
              </a:rPr>
              <a:t>(</a:t>
            </a:r>
            <a:r>
              <a:rPr lang="ru-RU" dirty="0" err="1" smtClean="0">
                <a:latin typeface="Bookman Old Style" pitchFamily="18" charset="0"/>
              </a:rPr>
              <a:t>пгт</a:t>
            </a:r>
            <a:r>
              <a:rPr lang="ru-RU" dirty="0" smtClean="0">
                <a:latin typeface="Bookman Old Style" pitchFamily="18" charset="0"/>
              </a:rPr>
              <a:t>. </a:t>
            </a:r>
            <a:r>
              <a:rPr lang="ru-RU" dirty="0">
                <a:latin typeface="Bookman Old Style" pitchFamily="18" charset="0"/>
              </a:rPr>
              <a:t>Новая Чара, </a:t>
            </a:r>
            <a:r>
              <a:rPr lang="ru-RU" dirty="0" err="1">
                <a:latin typeface="Bookman Old Style" pitchFamily="18" charset="0"/>
              </a:rPr>
              <a:t>ул</a:t>
            </a:r>
            <a:r>
              <a:rPr lang="ru-RU" dirty="0">
                <a:latin typeface="Bookman Old Style" pitchFamily="18" charset="0"/>
              </a:rPr>
              <a:t> </a:t>
            </a:r>
            <a:r>
              <a:rPr lang="ru-RU" dirty="0" err="1" smtClean="0">
                <a:latin typeface="Bookman Old Style" pitchFamily="18" charset="0"/>
              </a:rPr>
              <a:t>Молдованова</a:t>
            </a:r>
            <a:r>
              <a:rPr lang="ru-RU" dirty="0" smtClean="0">
                <a:latin typeface="Bookman Old Style" pitchFamily="18" charset="0"/>
              </a:rPr>
              <a:t>, 6)</a:t>
            </a: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  <a:p>
            <a:pPr algn="ctr" eaLnBrk="1" hangingPunct="1">
              <a:defRPr/>
            </a:pPr>
            <a:endParaRPr lang="ru-RU" dirty="0">
              <a:latin typeface="Bookman Old Style" pitchFamily="18" charset="0"/>
            </a:endParaRPr>
          </a:p>
        </p:txBody>
      </p:sp>
      <p:pic>
        <p:nvPicPr>
          <p:cNvPr id="4098" name="Picture 2" descr="Файл:VTB Logo 2018.svg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6" y="4536231"/>
            <a:ext cx="3851027" cy="138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49" y="357117"/>
            <a:ext cx="4427518" cy="196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Почта Банк — Википед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25" y="4354618"/>
            <a:ext cx="4104456" cy="196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3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1727200" y="2746375"/>
            <a:ext cx="9794875" cy="1417638"/>
          </a:xfrm>
        </p:spPr>
        <p:txBody>
          <a:bodyPr>
            <a:normAutofit/>
          </a:bodyPr>
          <a:lstStyle/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1223740" y="509367"/>
            <a:ext cx="11449669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Налоговый потенциал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4413" y="1026319"/>
            <a:ext cx="1122208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ru-RU" altLang="ru-RU" b="1" dirty="0">
                <a:latin typeface="Bookman Old Style" pitchFamily="18" charset="0"/>
                <a:cs typeface="Times New Roman" pitchFamily="18" charset="0"/>
              </a:rPr>
              <a:t>Доля налоговых и неналоговых поступлений от общего объема доходов бюджета Каларского муниципального округа Забайкальского края в </a:t>
            </a:r>
            <a:r>
              <a:rPr lang="ru-RU" altLang="ru-RU" b="1" dirty="0" smtClean="0">
                <a:latin typeface="Bookman Old Style" pitchFamily="18" charset="0"/>
                <a:cs typeface="Times New Roman" pitchFamily="18" charset="0"/>
              </a:rPr>
              <a:t>2022 году </a:t>
            </a:r>
            <a:r>
              <a:rPr lang="ru-RU" altLang="ru-RU" b="1" dirty="0">
                <a:latin typeface="Bookman Old Style" pitchFamily="18" charset="0"/>
                <a:cs typeface="Times New Roman" pitchFamily="18" charset="0"/>
              </a:rPr>
              <a:t>составила – </a:t>
            </a:r>
            <a:r>
              <a:rPr lang="ru-RU" altLang="ru-RU" b="1" dirty="0" smtClean="0">
                <a:solidFill>
                  <a:srgbClr val="00B0F0"/>
                </a:solidFill>
                <a:latin typeface="Bookman Old Style" pitchFamily="18" charset="0"/>
                <a:cs typeface="Times New Roman" pitchFamily="18" charset="0"/>
              </a:rPr>
              <a:t>55,8 </a:t>
            </a:r>
            <a:r>
              <a:rPr lang="ru-RU" altLang="ru-RU" b="1" dirty="0">
                <a:latin typeface="Bookman Old Style" pitchFamily="18" charset="0"/>
                <a:cs typeface="Times New Roman" pitchFamily="18" charset="0"/>
              </a:rPr>
              <a:t>%    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80000"/>
              <a:buFontTx/>
              <a:buChar char="-"/>
            </a:pPr>
            <a:endParaRPr lang="ru-RU" altLang="ru-RU" b="1" dirty="0"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09038409"/>
              </p:ext>
            </p:extLst>
          </p:nvPr>
        </p:nvGraphicFramePr>
        <p:xfrm>
          <a:off x="307975" y="2159967"/>
          <a:ext cx="13302332" cy="4320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530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863699" y="312738"/>
            <a:ext cx="12817424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программы,</a:t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реализуемые на территории округа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93913"/>
              </p:ext>
            </p:extLst>
          </p:nvPr>
        </p:nvGraphicFramePr>
        <p:xfrm>
          <a:off x="228599" y="1295870"/>
          <a:ext cx="11149061" cy="4259312"/>
        </p:xfrm>
        <a:graphic>
          <a:graphicData uri="http://schemas.openxmlformats.org/drawingml/2006/table">
            <a:tbl>
              <a:tblPr/>
              <a:tblGrid>
                <a:gridCol w="3156174">
                  <a:extLst>
                    <a:ext uri="{9D8B030D-6E8A-4147-A177-3AD203B41FA5}"/>
                  </a:extLst>
                </a:gridCol>
                <a:gridCol w="7992887">
                  <a:extLst>
                    <a:ext uri="{9D8B030D-6E8A-4147-A177-3AD203B41FA5}"/>
                  </a:extLst>
                </a:gridCol>
              </a:tblGrid>
              <a:tr h="57736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реализации муниципальных программ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6901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"Управление муниципальными финансами и муниципальным долгом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на 2023-2027 годы"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"Обеспечение сбалансированности и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устойчивости бюджета муниципального округа»;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"Управление муниципальным долгом муниципального округа";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"Осуществление внутреннего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муниципального финансового контроля и контроля в сфере закупок";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Обеспечивающая подпрограмма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3804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 «Социальное развитие и совершенствование муниципального управления в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округе на 2023 - 2027 годы»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 Поддержка социально-ориентированных некоммерческих организаций»: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«Профилактика преступлений и правонарушений»: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«Профилактика безнадзорности правонарушений среди несовершеннолетних»;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«Гармонизация межнациональных и межконфессиональных отношений»;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«Социальная поддержка малоимущих граждан, граждан старшего поколения и инвалидов»;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«Улучшение условий и охраны труда»: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«Доступная среда»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8194" name="Picture 2" descr="Иконки литература - 24,908 бесплатных икон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43" y="-99342"/>
            <a:ext cx="1384547" cy="13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7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863699" y="312738"/>
            <a:ext cx="12817424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программы,</a:t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реализуемые на территории округа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956201"/>
              </p:ext>
            </p:extLst>
          </p:nvPr>
        </p:nvGraphicFramePr>
        <p:xfrm>
          <a:off x="155575" y="1026319"/>
          <a:ext cx="11149061" cy="5332190"/>
        </p:xfrm>
        <a:graphic>
          <a:graphicData uri="http://schemas.openxmlformats.org/drawingml/2006/table">
            <a:tbl>
              <a:tblPr/>
              <a:tblGrid>
                <a:gridCol w="3013174">
                  <a:extLst>
                    <a:ext uri="{9D8B030D-6E8A-4147-A177-3AD203B41FA5}"/>
                  </a:extLst>
                </a:gridCol>
                <a:gridCol w="8135887">
                  <a:extLst>
                    <a:ext uri="{9D8B030D-6E8A-4147-A177-3AD203B41FA5}"/>
                  </a:extLst>
                </a:gridCol>
              </a:tblGrid>
              <a:tr h="57736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реализации муниципальных программ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3804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"Экономическое и территориальное развитие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на 2023-2027 годы"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«Обеспечение жильем молодых семей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округа Забайкальского края»;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«Экономическое и социальное развитие коренных малочисленных народов Севера»;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"Комплексное развитие сельских территорий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округа Забайкальского края»: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"Переселение граждан из жилых помещений, расположенных в зоне Байкало-Амурской магистрали, признанных непригодными для проживания. и (или) из жилых домов, признанных аварийными на территории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округа Забайкальского края":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«Территориальное планирование и обеспечение градостроительной деятельности»;</a:t>
                      </a:r>
                    </a:p>
                    <a:p>
                      <a:pPr marL="342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"Переселение граждан из не предназначенных для проживания строений (помещений). созданных в период промышленного освоения Сибири и Дальнего Востока на территории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округа Забайкальского края"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04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 образования 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на 2023-2027 годы»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"Развитие системы дошкольного образования";</a:t>
                      </a:r>
                    </a:p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"Развитие системы общего образования";</a:t>
                      </a:r>
                    </a:p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"Развитие системы воспитания и дополнительного образования детей";</a:t>
                      </a:r>
                    </a:p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«Летний отдых и оздоровление детей»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9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 на 2023-2027 годы»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"Культурно-досуговая деятельность":</a:t>
                      </a:r>
                    </a:p>
                    <a:p>
                      <a:pPr marL="3429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"Музейное дело";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Иконки литература - 24,908 бесплатных икон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43" y="-99342"/>
            <a:ext cx="1384547" cy="13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4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863699" y="312738"/>
            <a:ext cx="12817424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Муниципальные программы,</a:t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реализуемые на территории округа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1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279069"/>
              </p:ext>
            </p:extLst>
          </p:nvPr>
        </p:nvGraphicFramePr>
        <p:xfrm>
          <a:off x="307975" y="1943943"/>
          <a:ext cx="11149061" cy="3107168"/>
        </p:xfrm>
        <a:graphic>
          <a:graphicData uri="http://schemas.openxmlformats.org/drawingml/2006/table">
            <a:tbl>
              <a:tblPr/>
              <a:tblGrid>
                <a:gridCol w="3013174">
                  <a:extLst>
                    <a:ext uri="{9D8B030D-6E8A-4147-A177-3AD203B41FA5}"/>
                  </a:extLst>
                </a:gridCol>
                <a:gridCol w="8135887">
                  <a:extLst>
                    <a:ext uri="{9D8B030D-6E8A-4147-A177-3AD203B41FA5}"/>
                  </a:extLst>
                </a:gridCol>
              </a:tblGrid>
              <a:tr h="57736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программы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направления реализации муниципальных программ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3804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 физической культуры и спорта в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округе на 2023-2027 годы»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нет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04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жилищно-коммунального и дорожного хозяйства в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округе на 2023-2027 годы»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«Модернизация жилищно-коммунального хозяйства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муниципального округа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Забайкальского края»;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«Развитие дорожного хозяйства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Каларского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муниципального округа Забайкальского края»: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Подпрограмма «Формирование современной городской среды»</a:t>
                      </a:r>
                    </a:p>
                  </a:txBody>
                  <a:tcPr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Иконки литература - 24,908 бесплатных икон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43" y="-99342"/>
            <a:ext cx="1384547" cy="13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8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-2159843" y="261143"/>
            <a:ext cx="12817424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малого предпринимательства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7975" y="969462"/>
            <a:ext cx="104800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  40  юридических лиц</a:t>
            </a:r>
          </a:p>
          <a:p>
            <a:pPr eaLnBrk="1" hangingPunct="1"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  38 </a:t>
            </a:r>
            <a:r>
              <a:rPr lang="ru-RU" altLang="ru-RU" sz="1600" b="1" dirty="0" err="1" smtClean="0">
                <a:latin typeface="Bookman Old Style" pitchFamily="18" charset="0"/>
              </a:rPr>
              <a:t>микропредприятий</a:t>
            </a:r>
            <a:endParaRPr lang="ru-RU" altLang="ru-RU" sz="1600" b="1" dirty="0" smtClean="0"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ru-RU" altLang="ru-RU" sz="1600" b="1" dirty="0" smtClean="0">
                <a:latin typeface="Bookman Old Style" pitchFamily="18" charset="0"/>
              </a:rPr>
              <a:t>  225 индивидуальных предпринимателей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69035" y="2171700"/>
            <a:ext cx="970051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ru-RU" sz="2400" b="1" kern="0" dirty="0">
                <a:latin typeface="Bookman Old Style" pitchFamily="18" charset="0"/>
                <a:ea typeface="+mj-ea"/>
                <a:cs typeface="+mj-cs"/>
              </a:rPr>
              <a:t>Структура малого предпринимательства по видам деятельности:</a:t>
            </a:r>
          </a:p>
        </p:txBody>
      </p:sp>
      <p:graphicFrame>
        <p:nvGraphicFramePr>
          <p:cNvPr id="5" name="Объект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17476269"/>
              </p:ext>
            </p:extLst>
          </p:nvPr>
        </p:nvGraphicFramePr>
        <p:xfrm>
          <a:off x="1296541" y="2590800"/>
          <a:ext cx="9373011" cy="3716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21" name="Picture 5" descr="Розничный бизнес PNG -файл скачать бесплатно - PNG 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89" y="-144463"/>
            <a:ext cx="2846213" cy="211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50061" y="105742"/>
            <a:ext cx="4879429" cy="435595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* Географическое </a:t>
            </a:r>
            <a:r>
              <a:rPr lang="ru-RU" sz="1800" b="1" dirty="0">
                <a:solidFill>
                  <a:schemeClr val="tx1"/>
                </a:solidFill>
                <a:latin typeface="Arial Black" pitchFamily="34" charset="0"/>
              </a:rPr>
              <a:t>положение </a:t>
            </a:r>
            <a:endParaRPr lang="ru-RU" sz="1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47674" y="489881"/>
            <a:ext cx="6187788" cy="2359334"/>
          </a:xfrm>
          <a:prstGeom prst="rect">
            <a:avLst/>
          </a:prstGeom>
        </p:spPr>
        <p:txBody>
          <a:bodyPr vert="horz" lIns="102248" tIns="51124" rIns="102248" bIns="51124" rtlCol="0" anchor="b">
            <a:noAutofit/>
          </a:bodyPr>
          <a:lstStyle>
            <a:lvl1pPr marL="0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1241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2482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33723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44964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56205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67446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78687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89928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Каларский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округ находится на Севере Забайкальского края, площадь его равна 56,6 тыс.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кв.м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algn="ctr">
              <a:buFont typeface="Wingdings" pitchFamily="2" charset="2"/>
              <a:buNone/>
            </a:pP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На северо-востоке округ граничит с Якутией, на востоке с Амурской областью, на западе с Иркутской областью и Республикой Бурятия, на юге с двумя районами Забайкальского края: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Тунгокоченским</a:t>
            </a:r>
            <a:r>
              <a:rPr lang="ru-RU" sz="1800" dirty="0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и </a:t>
            </a:r>
            <a:r>
              <a:rPr lang="ru-RU" sz="1800" dirty="0" err="1" smtClean="0">
                <a:solidFill>
                  <a:schemeClr val="tx1"/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Тунгиро-Олекминским</a:t>
            </a:r>
            <a:endParaRPr lang="ru-RU" sz="2400" dirty="0" smtClean="0">
              <a:solidFill>
                <a:schemeClr val="tx1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3" name="Picture 5" descr="C:\Users\1\Desktop\презентация\презентация 2\ПУТЕВОДИТЕЛЬ КАЛАРСКИЙ РАЙОН\Фотографии для путеводителя по страницам\страница 4\карта района обзорн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34955" y="88347"/>
            <a:ext cx="3765922" cy="4405150"/>
          </a:xfrm>
          <a:prstGeom prst="rect">
            <a:avLst/>
          </a:prstGeom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4" name="Текст 6"/>
          <p:cNvSpPr txBox="1">
            <a:spLocks/>
          </p:cNvSpPr>
          <p:nvPr/>
        </p:nvSpPr>
        <p:spPr>
          <a:xfrm>
            <a:off x="983793" y="2892046"/>
            <a:ext cx="5115550" cy="435595"/>
          </a:xfrm>
          <a:prstGeom prst="rect">
            <a:avLst/>
          </a:prstGeom>
        </p:spPr>
        <p:txBody>
          <a:bodyPr vert="horz" lIns="102248" tIns="51124" rIns="102248" bIns="51124" rtlCol="0" anchor="b">
            <a:noAutofit/>
          </a:bodyPr>
          <a:lstStyle>
            <a:lvl1pPr marL="0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1241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2482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33723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44964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56205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67446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78687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89928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Arial Black" pitchFamily="34" charset="0"/>
              </a:rPr>
              <a:t>* </a:t>
            </a:r>
            <a:r>
              <a:rPr lang="ru-RU" sz="1800" dirty="0">
                <a:solidFill>
                  <a:schemeClr val="tx1"/>
                </a:solidFill>
                <a:latin typeface="Arial Black" pitchFamily="34" charset="0"/>
              </a:rPr>
              <a:t>Климатические условия </a:t>
            </a:r>
            <a:r>
              <a:rPr lang="ru-RU" sz="1800" dirty="0" smtClean="0">
                <a:solidFill>
                  <a:schemeClr val="tx1"/>
                </a:solidFill>
                <a:latin typeface="Arial Black" pitchFamily="34" charset="0"/>
              </a:rPr>
              <a:t>округа</a:t>
            </a:r>
            <a:endParaRPr lang="ru-RU" sz="1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255944" y="3327641"/>
            <a:ext cx="6336704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/>
            <a:r>
              <a:rPr lang="ru-RU" sz="1800" dirty="0">
                <a:latin typeface="Bookman Old Style" pitchFamily="18" charset="0"/>
              </a:rPr>
              <a:t>Климат </a:t>
            </a:r>
            <a:r>
              <a:rPr lang="ru-RU" sz="1800" dirty="0" err="1">
                <a:latin typeface="Bookman Old Style" pitchFamily="18" charset="0"/>
              </a:rPr>
              <a:t>Каларского</a:t>
            </a:r>
            <a:r>
              <a:rPr lang="ru-RU" sz="1800" dirty="0">
                <a:latin typeface="Bookman Old Style" pitchFamily="18" charset="0"/>
              </a:rPr>
              <a:t> округа резко континентальный. </a:t>
            </a:r>
          </a:p>
          <a:p>
            <a:pPr algn="ctr" eaLnBrk="1" hangingPunct="1"/>
            <a:r>
              <a:rPr lang="ru-RU" sz="1800" dirty="0">
                <a:latin typeface="Bookman Old Style" pitchFamily="18" charset="0"/>
              </a:rPr>
              <a:t>Зима длительная и суровая, с устойчивой ясной сухой погодой. Температура в январе в пределах -28,4</a:t>
            </a:r>
            <a:r>
              <a:rPr lang="ru-RU" sz="1800" baseline="30000" dirty="0">
                <a:latin typeface="Bookman Old Style" pitchFamily="18" charset="0"/>
              </a:rPr>
              <a:t>0 </a:t>
            </a:r>
            <a:r>
              <a:rPr lang="ru-RU" sz="1800" dirty="0">
                <a:latin typeface="Bookman Old Style" pitchFamily="18" charset="0"/>
              </a:rPr>
              <a:t>– 37,5</a:t>
            </a:r>
            <a:r>
              <a:rPr lang="ru-RU" sz="1800" baseline="30000" dirty="0">
                <a:latin typeface="Bookman Old Style" pitchFamily="18" charset="0"/>
              </a:rPr>
              <a:t>0</a:t>
            </a:r>
            <a:r>
              <a:rPr lang="ru-RU" sz="1800" dirty="0">
                <a:latin typeface="Bookman Old Style" pitchFamily="18" charset="0"/>
              </a:rPr>
              <a:t>С, абсолютный минимум -64</a:t>
            </a:r>
            <a:r>
              <a:rPr lang="ru-RU" sz="1800" baseline="30000" dirty="0">
                <a:latin typeface="Bookman Old Style" pitchFamily="18" charset="0"/>
              </a:rPr>
              <a:t>0</a:t>
            </a:r>
            <a:r>
              <a:rPr lang="ru-RU" sz="1800" dirty="0">
                <a:latin typeface="Bookman Old Style" pitchFamily="18" charset="0"/>
              </a:rPr>
              <a:t>С. </a:t>
            </a:r>
          </a:p>
          <a:p>
            <a:pPr algn="ctr" eaLnBrk="1" hangingPunct="1"/>
            <a:r>
              <a:rPr lang="ru-RU" sz="1800" dirty="0">
                <a:latin typeface="Bookman Old Style" pitchFamily="18" charset="0"/>
              </a:rPr>
              <a:t>Лето короткое и теплое, в отдельные годы жаркое. Средняя температура в июле +14</a:t>
            </a:r>
            <a:r>
              <a:rPr lang="ru-RU" sz="1800" baseline="30000" dirty="0">
                <a:latin typeface="Bookman Old Style" pitchFamily="18" charset="0"/>
              </a:rPr>
              <a:t>0 </a:t>
            </a:r>
            <a:r>
              <a:rPr lang="ru-RU" sz="1800" dirty="0">
                <a:latin typeface="Bookman Old Style" pitchFamily="18" charset="0"/>
              </a:rPr>
              <a:t>+ 16</a:t>
            </a:r>
            <a:r>
              <a:rPr lang="ru-RU" sz="1800" baseline="30000" dirty="0">
                <a:latin typeface="Bookman Old Style" pitchFamily="18" charset="0"/>
              </a:rPr>
              <a:t>0</a:t>
            </a:r>
            <a:r>
              <a:rPr lang="ru-RU" sz="1800" dirty="0">
                <a:latin typeface="Bookman Old Style" pitchFamily="18" charset="0"/>
              </a:rPr>
              <a:t>С , абсолютный максимум + 36</a:t>
            </a:r>
            <a:r>
              <a:rPr lang="ru-RU" sz="1800" baseline="30000" dirty="0">
                <a:latin typeface="Bookman Old Style" pitchFamily="18" charset="0"/>
              </a:rPr>
              <a:t>0</a:t>
            </a:r>
            <a:r>
              <a:rPr lang="ru-RU" sz="1800" dirty="0">
                <a:latin typeface="Bookman Old Style" pitchFamily="18" charset="0"/>
              </a:rPr>
              <a:t>С.</a:t>
            </a:r>
          </a:p>
        </p:txBody>
      </p:sp>
      <p:pic>
        <p:nvPicPr>
          <p:cNvPr id="4098" name="Picture 2" descr="Каларский район, Забайкальский край: высокие хребты и межгорные котлован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5" r="2762" b="35400"/>
          <a:stretch/>
        </p:blipFill>
        <p:spPr bwMode="auto">
          <a:xfrm>
            <a:off x="6337100" y="4553107"/>
            <a:ext cx="5202651" cy="179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795288" y="312738"/>
            <a:ext cx="10308306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 поддержки малого и среднего предпринимательства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219" y="4608239"/>
            <a:ext cx="7272808" cy="26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297" y="1223863"/>
            <a:ext cx="1149813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Совет предпринимателей при администрации </a:t>
            </a: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</a:t>
            </a:r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аларского муниципального округа Забайкальского края.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atin typeface="Bookman Old Style" pitchFamily="18" charset="0"/>
              </a:rPr>
              <a:t>Совет создан в целях совершенствования развития малого и среднего предпринимательства, формирования благоприятного инвестиционного и делового климата на территории Каларского муниципального округа Забайкальского края и привлечения субъектов малого бизнеса к решению социально-экономических проблем Каларского муниципального округа (контактный тел. 8(30261)22-7-84)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atin typeface="Bookman Old Style" pitchFamily="18" charset="0"/>
              </a:rPr>
              <a:t>Администрация Каларского муниципального округа Забайкальского края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atin typeface="Bookman Old Style" pitchFamily="18" charset="0"/>
              </a:rPr>
              <a:t>Министерство экономического развития Забайкальского края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1400" b="1" dirty="0">
                <a:latin typeface="Bookman Old Style" pitchFamily="18" charset="0"/>
              </a:rPr>
              <a:t>https://</a:t>
            </a:r>
            <a:r>
              <a:rPr lang="en-US" altLang="ru-RU" sz="1400" b="1" dirty="0" smtClean="0">
                <a:latin typeface="Bookman Old Style" pitchFamily="18" charset="0"/>
              </a:rPr>
              <a:t>minek.75.ru</a:t>
            </a:r>
            <a:endParaRPr lang="ru-RU" altLang="ru-RU" sz="1400" b="1" dirty="0" smtClean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atin typeface="Bookman Old Style" pitchFamily="18" charset="0"/>
              </a:rPr>
              <a:t>Корпорация развития Забайкальского края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atin typeface="Bookman Old Style" pitchFamily="18" charset="0"/>
              </a:rPr>
              <a:t>http://www.zabinvest.ru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1400" b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821647" y="1026319"/>
            <a:ext cx="10308306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 деятельности органов местного самоуправления муниципальных районов и городских округов Забайкальского края по обеспечению благоприятного инвестиционного климата в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Каларском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муниципальном округе Забайкальского края</a:t>
            </a:r>
          </a:p>
          <a:p>
            <a:pPr algn="ctr">
              <a:defRPr/>
            </a:pP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2775" y="2303983"/>
            <a:ext cx="1051717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Инвестиционный уполномоченный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Устюжанин Владимир Владимирович,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назначен распоряжением администрации Каларского муниципального округа Забайкальского края от 18.08.2023 г. №473-р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000" b="1" dirty="0" smtClean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Контактный телефон: 8(30261) 22-7-77,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Факс: 8(30261) 22-3-19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000" b="1" dirty="0" smtClean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2000" b="1" dirty="0" smtClean="0">
                <a:latin typeface="Bookman Old Style" pitchFamily="18" charset="0"/>
              </a:rPr>
              <a:t>Адрес электронной почты: pochta@kalar.e-zab.ru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000" b="1" dirty="0" smtClean="0">
              <a:latin typeface="Bookman Old Style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000" b="1" dirty="0" smtClean="0">
              <a:latin typeface="Bookman Old Style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ru-RU" altLang="ru-RU" sz="2000" b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9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795288" y="777804"/>
            <a:ext cx="10700428" cy="28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опережающего социально-экономического развития (ТОР) - часть территории субъекта РФ, на которой установлен особый правовой режим осуществления предпринимательской деятельности</a:t>
            </a:r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035" y="1799927"/>
            <a:ext cx="11233248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/>
              <a:t>Территория </a:t>
            </a:r>
            <a:r>
              <a:rPr lang="ru-RU" altLang="ru-RU" sz="1600" b="1" dirty="0" err="1"/>
              <a:t>Каларского</a:t>
            </a:r>
            <a:r>
              <a:rPr lang="ru-RU" altLang="ru-RU" sz="1600" b="1" dirty="0"/>
              <a:t> муниципального округа Забайкальского края входит в число территорий ТОР «Забайкалье» (постановление от 31 июля 2019 года № 988).</a:t>
            </a:r>
          </a:p>
          <a:p>
            <a:pPr algn="ctr" eaLnBrk="1" hangingPunct="1"/>
            <a:r>
              <a:rPr lang="ru-RU" altLang="ru-RU" sz="1600" b="1" dirty="0"/>
              <a:t> Создание ТОР «Забайкалье» направлено на развитие Забайкальского края, формирование конкурентных преимуществ для привлечения инвесторов, создание дополнительных рабочих мест.</a:t>
            </a:r>
            <a:r>
              <a:rPr lang="en-US" altLang="ru-RU" b="1" dirty="0"/>
              <a:t> </a:t>
            </a:r>
            <a:endParaRPr lang="ru-RU" altLang="ru-RU" b="1" dirty="0"/>
          </a:p>
          <a:p>
            <a:pPr eaLnBrk="1" hangingPunct="1"/>
            <a:r>
              <a:rPr lang="ru-RU" altLang="ru-RU" sz="1400" dirty="0"/>
              <a:t>Льготы и преференции: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400" b="1" u="sng" dirty="0"/>
              <a:t>Налоговые льготы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Налог на прибыль - 0% в течение первых 5 лет, 12% следующие 5 лет (льгота по региональной части налога устанавливается субъектом РФ)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 Налог на землю - 0% в течение первых 5 лет (льгота устанавливается муниципальным образованием)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Налог на имущество - 0% в течение первых 5 лет, не более 2,2% следующие 5 лет (льгота устанавливается субъектом РФ)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Единый социальный налог снижены с 30% до 7,6%</a:t>
            </a:r>
          </a:p>
          <a:p>
            <a:pPr eaLnBrk="1" hangingPunct="1"/>
            <a:r>
              <a:rPr lang="ru-RU" altLang="ru-RU" sz="1400" dirty="0"/>
              <a:t>страховые взносы в ПФР, ФСС, ФОМС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400" b="1" u="sng" dirty="0"/>
              <a:t>Административные преференции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Привлечение иностранной рабочей силы без учета квот (доля устанавливается наблюдательным советом ТОР)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Сокращенные сроки проведения контрольных проверок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Готовая инфраструктура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Предоставление земельного участка для реализации проекта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Режим «одного окна» для инвестора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Возможность применения процедуры свободной таможенной зоны (СТЗ)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altLang="ru-RU" sz="1400" i="1" dirty="0"/>
              <a:t>Право управляющей компании на защиту резидента в суде</a:t>
            </a:r>
          </a:p>
        </p:txBody>
      </p:sp>
    </p:spTree>
    <p:extLst>
      <p:ext uri="{BB962C8B-B14F-4D97-AF65-F5344CB8AC3E}">
        <p14:creationId xmlns:p14="http://schemas.microsoft.com/office/powerpoint/2010/main" val="22808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1223739" y="2520007"/>
            <a:ext cx="8229600" cy="1139825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Инвестиционный проект</a:t>
            </a:r>
            <a:b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Удоканское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месторождение»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</a:t>
            </a:r>
            <a:b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36501" y="56356"/>
            <a:ext cx="524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района</a:t>
            </a:r>
          </a:p>
        </p:txBody>
      </p:sp>
      <p:pic>
        <p:nvPicPr>
          <p:cNvPr id="30722" name="Picture 2" descr="Официальный портал Забайкальского края | ​«Удоканская медь» присоединилась  к Глобальному договору ОО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9" r="19702"/>
          <a:stretch/>
        </p:blipFill>
        <p:spPr bwMode="auto">
          <a:xfrm>
            <a:off x="6441525" y="-9782"/>
            <a:ext cx="5111827" cy="652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624821"/>
              </p:ext>
            </p:extLst>
          </p:nvPr>
        </p:nvGraphicFramePr>
        <p:xfrm>
          <a:off x="152399" y="642634"/>
          <a:ext cx="11369675" cy="5765805"/>
        </p:xfrm>
        <a:graphic>
          <a:graphicData uri="http://schemas.openxmlformats.org/drawingml/2006/table">
            <a:tbl>
              <a:tblPr/>
              <a:tblGrid>
                <a:gridCol w="3808438">
                  <a:extLst>
                    <a:ext uri="{9D8B030D-6E8A-4147-A177-3AD203B41FA5}"/>
                  </a:extLst>
                </a:gridCol>
                <a:gridCol w="7561237">
                  <a:extLst>
                    <a:ext uri="{9D8B030D-6E8A-4147-A177-3AD203B41FA5}"/>
                  </a:extLst>
                </a:gridCol>
              </a:tblGrid>
              <a:tr h="331223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«Освоение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Удоканского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медного  месторождения»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5202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Добыча и переработка руды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медные катоды класса «А» по классификации ЛБМ и сульфидный концентрат с 45,45% содержанием меди)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9126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Каларский муниципальный округ,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Удоканское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месторождение</a:t>
                      </a:r>
                    </a:p>
                  </a:txBody>
                  <a:tcPr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3122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«Удоканская медь»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5026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674153, Россия, Забайкальский край,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муниципальный округ, поселок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Удокан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ул. Фабричная, дом 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3909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Удоканского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медного месторождения и создание необходимой производственной, транспортной и инженерной инфраструктуры для добычи и переработки руды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5202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объемов добычи до 12 млн. тонн руды в год. Первой очереди и 36 млн. тонн руды в год второй очереди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5202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Проведена экологическая экспертиза проекта.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документация направлена на главную Государственную экспертизу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279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Бизнес-план «Освоение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Удоканского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медного месторождения» разработан в 2013г.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73872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238 млрд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68549" y="16184"/>
            <a:ext cx="8876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135515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68549" y="16184"/>
            <a:ext cx="8876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graphicFrame>
        <p:nvGraphicFramePr>
          <p:cNvPr id="7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6895841"/>
              </p:ext>
            </p:extLst>
          </p:nvPr>
        </p:nvGraphicFramePr>
        <p:xfrm>
          <a:off x="380999" y="609600"/>
          <a:ext cx="10852645" cy="5751073"/>
        </p:xfrm>
        <a:graphic>
          <a:graphicData uri="http://schemas.openxmlformats.org/drawingml/2006/table">
            <a:tbl>
              <a:tblPr/>
              <a:tblGrid>
                <a:gridCol w="3529622">
                  <a:extLst>
                    <a:ext uri="{9D8B030D-6E8A-4147-A177-3AD203B41FA5}"/>
                  </a:extLst>
                </a:gridCol>
                <a:gridCol w="7323023">
                  <a:extLst>
                    <a:ext uri="{9D8B030D-6E8A-4147-A177-3AD203B41FA5}"/>
                  </a:extLst>
                </a:gridCol>
              </a:tblGrid>
              <a:tr h="513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проекта предполагается за счет собственных и заемных средств ООО «Арктические разработки», а также бюджетных средств РФ.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911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окупаемости проекта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лет (108 мес.)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48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 ед.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48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 -2038г.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948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Лесной участок площадью 575,8 га предоставлен в аренду по договору № 14-81 от 31.07.2014г.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2068 га под разрез,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га под автодорогу Кемен-промплощадка,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га под ВЛ-110 кВ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614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полноценного освоения Апсатского каменноугольного месторождения необходимо строительство транспортной и инженерной инфраструктуры. Основные объекты: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ЛЭП-35 кВт 60 км (вдоль а/м дороги Чара-Апсат); 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ПС 35/6 - 16 МВА (пикет 82);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Оптоволоконная линия связи 38 км. (от разъезда Кемен до пикета 82 а/м дороги Чара-Апсат);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ЛЭП-220 кВт (вдоль ж/д дороги) - 60 км; 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Патрульная дорога строительства и эксплуатации ЛЭП 220 кВт. - 61 км 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ПС Кемен 220/110/6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65803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Предприятием завершены разведочные работы, выполнены мероприятия, предусмотренные первым этапом развития месторождения, включая оборудование карьерной техникой, запуск вахтового поселка, горно-капитальные работы. Поставленные на государственный баланс запасы по всему Лицензионному участку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Апсатского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месторождения (протокол № 4331 ЦКР-ТПИ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Роснедр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30.09.2015г.) Разработан «Технический проект разработки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Апсатского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каменноугольного месторождения», проведена экологическая экспертиза. На текущий момент проектная документация на строительство второй очереди вахтового поселка, обогатительной фабрики «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Апсатская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постоянного склада взрывчатых материалов. Добыча угля в 2016 году составила 303 тыс. тонн.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3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80517" y="1295871"/>
            <a:ext cx="8229600" cy="1139825"/>
          </a:xfrm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Инвестиционный проект «Освоение Чинейского месторождения титаномагнетитовых ванадийсодержащих руд (участок «Магнитный») </a:t>
            </a:r>
            <a:endParaRPr lang="ru-RU" sz="32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Подъездной железнодорожный путь к Чинейским месторождениям руд в Читинской  области — ВСТ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19201"/>
          <a:stretch/>
        </p:blipFill>
        <p:spPr bwMode="auto">
          <a:xfrm>
            <a:off x="-1" y="3528119"/>
            <a:ext cx="115220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52525" y="160337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29106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Group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553336"/>
              </p:ext>
            </p:extLst>
          </p:nvPr>
        </p:nvGraphicFramePr>
        <p:xfrm>
          <a:off x="380999" y="761999"/>
          <a:ext cx="10852645" cy="5574431"/>
        </p:xfrm>
        <a:graphic>
          <a:graphicData uri="http://schemas.openxmlformats.org/drawingml/2006/table">
            <a:tbl>
              <a:tblPr/>
              <a:tblGrid>
                <a:gridCol w="3682147">
                  <a:extLst>
                    <a:ext uri="{9D8B030D-6E8A-4147-A177-3AD203B41FA5}"/>
                  </a:extLst>
                </a:gridCol>
                <a:gridCol w="7170498">
                  <a:extLst>
                    <a:ext uri="{9D8B030D-6E8A-4147-A177-3AD203B41FA5}"/>
                  </a:extLst>
                </a:gridCol>
              </a:tblGrid>
              <a:tr h="52598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«Освоение </a:t>
                      </a:r>
                      <a:r>
                        <a:rPr kumimoji="0" lang="ru-RU" alt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Чинейского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месторождения титаномагнетитовых ванадийсодержащих руд (участок «Магнитный») 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64077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Участок «Магнитный»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0114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Горнопромышленная отрасль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деятельности – добыча железа, пятиокиси ванадия, двуокиси титана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87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Каларский муниципальный округ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7628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Открытое Акционерное Общество Забайкальское горно-металлургическое предприятие «Забайкалстальинвест». ОАО «Забайкалстальинвест» (ЗСИ): владеет лицензией на участок «Магнитный»  Чинейского месторождения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Лицензия ЧИТ 00745 ТР выдана ОАО “Забайкалстальинвест” 4 марта 1997 г. с целевым назначением – геологическое изучение и добыча железа, пятиокиси ванадия, двуокиси титана на участке Магнитном ванадийсодержащих титаномагнетитовых руд Чинейского месторождения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0692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endParaRPr kumimoji="0" lang="en-US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674159, Забайкальский край,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округ,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Новая Чара, ул. Магистральная д. 20а, кв.4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(302-61) 23 – 231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факс: 8 (302-61) 23-223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oao-zabajkalst@mail.ru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83469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современного производства по добыче и переработке титаномагнетитовых ванадийсодержащих и медносульфидных руд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36501" y="93164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37806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Group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4065544"/>
              </p:ext>
            </p:extLst>
          </p:nvPr>
        </p:nvGraphicFramePr>
        <p:xfrm>
          <a:off x="307975" y="1079846"/>
          <a:ext cx="10925669" cy="5347590"/>
        </p:xfrm>
        <a:graphic>
          <a:graphicData uri="http://schemas.openxmlformats.org/drawingml/2006/table">
            <a:tbl>
              <a:tblPr/>
              <a:tblGrid>
                <a:gridCol w="1951013">
                  <a:extLst>
                    <a:ext uri="{9D8B030D-6E8A-4147-A177-3AD203B41FA5}"/>
                  </a:extLst>
                </a:gridCol>
                <a:gridCol w="8974656">
                  <a:extLst>
                    <a:ext uri="{9D8B030D-6E8A-4147-A177-3AD203B41FA5}"/>
                  </a:extLst>
                </a:gridCol>
              </a:tblGrid>
              <a:tr h="185247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Чинейское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месторождение расположено в Забайкальском крае, является крупнейшим, уникальным в России по запасам месторождением титаномагнетитовых ванадийсодержащих руд (участок «Магнитный») и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медносульфидных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руд (участок «Рудный»).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Балансовые запасы месторождения по руде составляют: участок «Магнитный» 936,5 млн. тонн со средним содержанием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Feобщ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.- 33,09%, Feмагн.-25,83%, TiO2-6,58%,  V2O5-0,507%,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Забалансовые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запасы месторождения по руде составляют: участок «Рудный»  22,5 млн. тонн.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базе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Чинейского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месторождения возможно строительство горно-обогатительного комбината с объемом переработки 7 млн. тонн, производство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железованадиевого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концентрата 3393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медного концентрата  18,6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проекта, предварительно оценивается в 100-180 млрд. рублей в зависимости от объема переработки и выбора технологии (без или включая металлургический цикл). Все показатели будут определены после выполнения проекта строительства.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328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готовности проекта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этап: разработка бизнес идеи, подсчет запасов, выбор технологии переработки сырья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379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«Проект разведки I очереди участка Магнитный Чинейского месторождения ванадийсодержащих титаномагнетитовых руд на 2000-2005г.г.» разработан ОАО ГМП «Забайкалстальинвест» в 1999 году, утвержден руководством Общества, экспертное заключение по проекту выполнено Забайкальским территориальным отделением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Геоэкспертиза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зарегистрировано за №0070 от 14.02.2000. «Рабочий проект I очереди опытно-промышленной эксплуатации Чинейского месторождения (участок Магнитный). Горно-транспортная часть», являющийся составной частью Проекта разведки I очереди. Разработан ОАО «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ЗабайкалцветметНИИпроект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в 2000 г   Задание на проектирование утверждено ОАО ГМП «Забайкалстальинвест» 05.01.2000, согласовано руководством КПР по Читинской области и АБАО,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Читагоскомэкология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Читинского округа Госгортехнадзора 21-24.02.2000, в основу Задания положено «Утвержденное ТЭО строительства Чинейского ГОКа». Положительное заключение ГЭЭ на проектную документацию утверждено приказом Госкомитета по охране окружающей среды Читинской области от 27.10.2000 №361-э сроком действия на 5 лет (до 01.01.2005. Работа по проекту остановлена, так как при реализации титан и ванадий не выделялись в ликвидные продукты.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ТЭО временных разведочных кондиций для подсчета запасов меди и попутных компонентов по участку Рудный, утвержден ГКЗ МПР РФ протокол № 909 от 11.04.2004г.;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ТЭО (проект) строительства Чинейского медного ГОКа, утвержден  РТН приказ №344-Э от  28.04.2006 и РПН приказ №57-Э от 26.05.2006.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Технический проект разработки участка «Магнитный» согласован в 2014 г.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Технический проект разработки Чинейского месторождения, согласованный ЦКР-ТПИ протокол №97/16-стп от 07.06.2016 г.</a:t>
                      </a:r>
                    </a:p>
                  </a:txBody>
                  <a:tcPr marT="45682" marB="4568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40557" y="312738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682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Group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055027"/>
              </p:ext>
            </p:extLst>
          </p:nvPr>
        </p:nvGraphicFramePr>
        <p:xfrm>
          <a:off x="228599" y="457200"/>
          <a:ext cx="11005045" cy="5887241"/>
        </p:xfrm>
        <a:graphic>
          <a:graphicData uri="http://schemas.openxmlformats.org/drawingml/2006/table">
            <a:tbl>
              <a:tblPr/>
              <a:tblGrid>
                <a:gridCol w="2656390">
                  <a:extLst>
                    <a:ext uri="{9D8B030D-6E8A-4147-A177-3AD203B41FA5}"/>
                  </a:extLst>
                </a:gridCol>
                <a:gridCol w="8348655">
                  <a:extLst>
                    <a:ext uri="{9D8B030D-6E8A-4147-A177-3AD203B41FA5}"/>
                  </a:extLst>
                </a:gridCol>
              </a:tblGrid>
              <a:tr h="81336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бизнес-плана или ТЭО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Полная стоимость проектов будет определена после разработки ТЭО строительства. В зависимости от объемов переработки и состава комбинатов (цикл с металлургическим переделом или без него). В варианте с металлургическим циклом по предварительному расчету – около 180 млрд. рублей.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5223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Финансирование осуществляется за счет собственных средств.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331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(источники инвестиций)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16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окупаемости проекта 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показатели будут определены после выполнения проекта строительства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90449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Трудовые ресурсы: Для реализации проекта потребуется создание до 10-15 тыс. новых рабочих мест на период строительства предприятий и до 5 тыс. на период их эксплуатации. Как ожидается, предприятия будут испытывать дефицит трудовых ресурсов, как на стадии строительства, так и на стадии эксплуатации.  Социальная инфраструктура для реализации проекта отсутствует. Все показатели будут определены после выполнения проекта строительства.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16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2008-2036 участок Рудный, 2008-2057 участок Магнитный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43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Лесной участок для размещения вахтового поселка – 7,8 га, № 75:25:170101:3;  лесной участок для размещения скважины – 0,3 га,№ 75: 25:170101:6; лесной участок для размещения Склада ГСМ – 1,3 га,№ 75:25:170101:5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894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Электроэнергия, газ, вода: Суммарная потребность новых предприятий в электроэнергии составляет 150-200 Мвт, в воде: в зависимости от проектной технологии переработки руд; Источники электроэнергии, водоснабжения, газоснабжения в требуемом объеме в регионе предполагаемого размещения новых предприятий отсутствуют. Все показатели будут определены после выполнения проекта строительства.</a:t>
                      </a:r>
                    </a:p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Транспорт: Для обеспечения строительства, запуска, эксплуатации комбинатов и вывоза готовой продукции грузооборот ж/д перевозок оценочно должен составить 3-4 млн. тонн в год. Построенная в 2001 г.  ж/д ветка Новая Чара (БАМ) – Чина протяженностью 74 км требует реконструкции. Стоимость реконструкции оценивается в 11 млрд. руб. Все показатели будут определены после выполнения проекта строительства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56356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24721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12565" y="56356"/>
            <a:ext cx="9001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latin typeface="Arial Black" pitchFamily="34" charset="0"/>
              </a:rPr>
              <a:t>Общая характеристика земельного фонда Каларского муниципального округа Забайкальского края</a:t>
            </a:r>
          </a:p>
        </p:txBody>
      </p:sp>
      <p:graphicFrame>
        <p:nvGraphicFramePr>
          <p:cNvPr id="11" name="Group 2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766327"/>
              </p:ext>
            </p:extLst>
          </p:nvPr>
        </p:nvGraphicFramePr>
        <p:xfrm>
          <a:off x="144413" y="1062038"/>
          <a:ext cx="11161239" cy="4881032"/>
        </p:xfrm>
        <a:graphic>
          <a:graphicData uri="http://schemas.openxmlformats.org/drawingml/2006/table">
            <a:tbl>
              <a:tblPr/>
              <a:tblGrid>
                <a:gridCol w="728815">
                  <a:extLst>
                    <a:ext uri="{9D8B030D-6E8A-4147-A177-3AD203B41FA5}"/>
                  </a:extLst>
                </a:gridCol>
                <a:gridCol w="5622581">
                  <a:extLst>
                    <a:ext uri="{9D8B030D-6E8A-4147-A177-3AD203B41FA5}"/>
                  </a:extLst>
                </a:gridCol>
                <a:gridCol w="4809843">
                  <a:extLst>
                    <a:ext uri="{9D8B030D-6E8A-4147-A177-3AD203B41FA5}"/>
                  </a:extLst>
                </a:gridCol>
              </a:tblGrid>
              <a:tr h="6029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Земельный фонд поселений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Всего площадь, га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Всего: земли населенных пунктов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5 548 949,45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92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1.1.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В том числе: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земли жилой застройки, из них: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4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1.1.1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многоэтажной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4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1.1.2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индивидуальной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1,48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875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1.2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Земли общественно-деловой застройки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1,92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1.3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Земли производственной зоны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06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1.4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Земли общего пользования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48,9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4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1.5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Резервные территории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29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Земли транспорта, связи, инженерных коммуникаций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35,6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8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Геологическое изучение, разведка и добыча полезных ископаемых, в том числе использование отходов горнодобывающего и связанных с ним перерабатывающих производств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19458" name="Picture 2" descr="Хребет Кодар, Забайкальский край — ледники, на карте, высота, фото, поход,  как добратьс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21384"/>
          <a:stretch/>
        </p:blipFill>
        <p:spPr bwMode="auto">
          <a:xfrm>
            <a:off x="6553124" y="-19672"/>
            <a:ext cx="4957591" cy="65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8165151"/>
              </p:ext>
            </p:extLst>
          </p:nvPr>
        </p:nvGraphicFramePr>
        <p:xfrm>
          <a:off x="152399" y="504825"/>
          <a:ext cx="10937229" cy="5770155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432107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«Геологическое изучение, разведка и добыча полезных ископаемых, в том числе использование отходов горнодобывающего и связанных с ним перерабатывающих производств»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добыча минерального сырья для химической промышленности и производства минеральных удобрений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Голевское месторождение, Каларский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«Томская инвестиционная компания»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49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634029, г. Томск, ул. Советская, д.26. ИНН 7017068602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сот. тел. 8-960- 752-0194;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200" dirty="0" smtClean="0"/>
                        <a:t>pvboyko@mail.ru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2347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рабочих мест для населения, проживающего в районе проведения работ; организация профессиональной подготовки населения с целью привлечения его к проведению работ, связанных с освоением месторождения. Увеличение доходной части бюджета.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Выпуск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бесхлорных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калийных удобрений нового поколения, 1 000 000 тонн/год (максимальная мощность) 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Геологическое изучение, разведка и добыча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высококалиевого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полевошпатового сырья (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Сыннырит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2963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месторождении ведутся разведочные работы по проекту ГРР, производится геологическое изучение. В дальнейшем будет разрабатываться ТЭО постоянных кондиций с подсчётом запасов и постановкой их на баланс с утверждением запасов в ГКЗ. Ведутся работы по возведению необходимой инфраструктуры: заключен договор аренды земельного участка с п.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Нерюнгринского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на котором создана и обустроена база геологов. Расчищена дорога от базы геологов до нижней точки месторождения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млрд. руб. без НДС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31351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52525" y="171449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graphicFrame>
        <p:nvGraphicFramePr>
          <p:cNvPr id="6" name="Group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94755"/>
              </p:ext>
            </p:extLst>
          </p:nvPr>
        </p:nvGraphicFramePr>
        <p:xfrm>
          <a:off x="445854" y="719807"/>
          <a:ext cx="10924653" cy="5438799"/>
        </p:xfrm>
        <a:graphic>
          <a:graphicData uri="http://schemas.openxmlformats.org/drawingml/2006/table">
            <a:tbl>
              <a:tblPr/>
              <a:tblGrid>
                <a:gridCol w="3553041">
                  <a:extLst>
                    <a:ext uri="{9D8B030D-6E8A-4147-A177-3AD203B41FA5}"/>
                  </a:extLst>
                </a:gridCol>
                <a:gridCol w="7371612">
                  <a:extLst>
                    <a:ext uri="{9D8B030D-6E8A-4147-A177-3AD203B41FA5}"/>
                  </a:extLst>
                </a:gridCol>
              </a:tblGrid>
              <a:tr h="5215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Структура финансирования строительства будет определена после разработки и утверждения ПСД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801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ед.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801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 -2025г.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0347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развития и добычи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сынныритов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последующего строительства ГОК для переработки удобрения необходимо ускорить согласование земельных отводов и разрешительных документов для проектирования и строительства объектов указанных в п.15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854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 строительство: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Железнодорожное ответвление от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БАМ’а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нижней точки месторождения, где будет располагаться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дробильносортировочное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упаковочное оборудование (10 км)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Железнодорожный тупик для погрузочно-разгрузочных работ (Длина 600м (две ветки по 300м) 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Железнодорожный переезд (на км 1865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пк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на участке ст.Чара -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ст.Хани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Грунтовая автодорога от Поселка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месторождения (22км)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ЛЭП от ФСК (35 км, 110кВт, требуемая мощность 12МВт)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Автомобильный мост через реку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подъездными путями (80м) </a:t>
                      </a:r>
                    </a:p>
                    <a:p>
                      <a:pPr marL="228600" marR="0" lvl="0" indent="-22860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Ж/Д мост через реку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Хани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подъездными путями (80м)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009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параллели с геологоразведочными работами и работами, связанными с возведением необходимой инфраструктуры, осуществляется финальный этап по поиску наиболее эффективной экологической технологии переработки сырья (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сынныритов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в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бесхлорные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калийные удобрения нового поколения.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630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Освоение медных и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золото-серебряных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месторождений полезных ископаемых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7" r="29503"/>
          <a:stretch/>
        </p:blipFill>
        <p:spPr bwMode="auto">
          <a:xfrm>
            <a:off x="6745217" y="7937"/>
            <a:ext cx="4781321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2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769425"/>
              </p:ext>
            </p:extLst>
          </p:nvPr>
        </p:nvGraphicFramePr>
        <p:xfrm>
          <a:off x="307975" y="1655911"/>
          <a:ext cx="10937229" cy="3585652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432107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«Освоение медных и золото-серебряных месторождений полезных ископаемых»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добыча руд прочих и цветных металлов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«Новая медная компания»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049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Адрес: 121059, город Москва,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Бережковская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наб., д. 6, этаж/офис 2/27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e-mail:officehbr@nrkgold.ru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info@nrkgold.ru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медных и золото-серебряных месторождений полезных ископаемых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69849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лет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Начало: 01.01.2024 год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Окончание: 31.12.2029 год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10 000 000 000 рублей, без учета НДС (Собственный капитал)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52730" y="188389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21565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Расширение сферы </a:t>
            </a:r>
            <a:r>
              <a:rPr lang="ru-RU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автосервисных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услуг, увеличение объемов  обслуживания транспортных средств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1028" name="Picture 4" descr="22 бизнес-идеи автосервис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3" r="22058"/>
          <a:stretch/>
        </p:blipFill>
        <p:spPr bwMode="auto">
          <a:xfrm>
            <a:off x="6830458" y="-13187"/>
            <a:ext cx="4689376" cy="649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2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001572"/>
              </p:ext>
            </p:extLst>
          </p:nvPr>
        </p:nvGraphicFramePr>
        <p:xfrm>
          <a:off x="155575" y="1295871"/>
          <a:ext cx="10937229" cy="5004692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«Расширение сферы автосервисных услуг, увеличение объемов  обслуживания транспортных средств»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автотранспортных средств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Драб Екатерина Валерьевна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поселок Удокан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8-914-149-7228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Увеличить число предоставляемых автосервисных услуг, расширить спектр оказываемых услуг и увеличить объем обслуживаемых транспортных средств.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конкурсном отборе для предоставления субсидий в виде грантов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начинающих субъектов малого и среднего предпринимательства на создание собственного бизнеса в рамках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реализации муниципальной подпрограммы, содержащей мероприятия, направленные на развитие субъектов малого и среднего предпринимательства в муниципальном районе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район», входящей в состав муниципальной программы «Экономическое и территориальное развитие муниципального района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«Каларский район»,  на 2018-2022 годы»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</p:spTree>
    <p:extLst>
      <p:ext uri="{BB962C8B-B14F-4D97-AF65-F5344CB8AC3E}">
        <p14:creationId xmlns:p14="http://schemas.microsoft.com/office/powerpoint/2010/main" val="14005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Строительство торгового центра в </a:t>
            </a:r>
            <a:r>
              <a:rPr lang="ru-RU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пгт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Новая Чара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4101" name="Picture 5" descr="Торговый центр «Янтарь» открылся в Москве - фотогалере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8" r="8980"/>
          <a:stretch/>
        </p:blipFill>
        <p:spPr bwMode="auto">
          <a:xfrm>
            <a:off x="7027193" y="22472"/>
            <a:ext cx="4494882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803050"/>
              </p:ext>
            </p:extLst>
          </p:nvPr>
        </p:nvGraphicFramePr>
        <p:xfrm>
          <a:off x="155575" y="1295871"/>
          <a:ext cx="10937229" cy="4090292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торгового центра в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Тарасов Антон Васильевич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8-914-523-39-99; 8-924-575-5555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Построить и запустить торговый центр в поселке городского типа Новая Чара, создавая место для шопинга и развлечений для местных жителей и туристов.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4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Введение в эксплуатацию убойного пункта, установка охранной сигнализации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7"/>
          <a:stretch/>
        </p:blipFill>
        <p:spPr bwMode="auto">
          <a:xfrm>
            <a:off x="6553125" y="0"/>
            <a:ext cx="4968950" cy="64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9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08509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1008509" y="317550"/>
            <a:ext cx="9793764" cy="1417537"/>
          </a:xfrm>
          <a:prstGeom prst="rect">
            <a:avLst/>
          </a:prstGeom>
        </p:spPr>
        <p:txBody>
          <a:bodyPr vert="horz" lIns="102248" tIns="51124" rIns="102248" bIns="51124" rtlCol="0" anchor="b">
            <a:normAutofit/>
          </a:bodyPr>
          <a:lstStyle>
            <a:lvl1pPr marL="0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1241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22482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33723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44964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56205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67446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78687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89928" indent="0" algn="l" defTabSz="1022482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cap="all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1600" b="1" cap="all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1600" b="1" cap="all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57"/>
          <p:cNvSpPr>
            <a:spLocks noChangeArrowheads="1"/>
          </p:cNvSpPr>
          <p:nvPr/>
        </p:nvSpPr>
        <p:spPr bwMode="auto">
          <a:xfrm>
            <a:off x="795288" y="526574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Земельные ресурсы </a:t>
            </a:r>
          </a:p>
        </p:txBody>
      </p:sp>
      <p:sp>
        <p:nvSpPr>
          <p:cNvPr id="11" name="Rectangle 158"/>
          <p:cNvSpPr>
            <a:spLocks noChangeArrowheads="1"/>
          </p:cNvSpPr>
          <p:nvPr/>
        </p:nvSpPr>
        <p:spPr bwMode="auto">
          <a:xfrm>
            <a:off x="167400" y="1295871"/>
            <a:ext cx="9793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800" b="1" dirty="0">
                <a:latin typeface="Arial Black" pitchFamily="34" charset="0"/>
              </a:rPr>
              <a:t>Реестр свободных земельных участков, зданий, помещений подходящих для реализации инвестиционных предложений</a:t>
            </a:r>
          </a:p>
        </p:txBody>
      </p:sp>
      <p:pic>
        <p:nvPicPr>
          <p:cNvPr id="12" name="Picture 2" descr="C:\Users\Пользователь\Downloads\pngeg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45" y="-10415"/>
            <a:ext cx="1892316" cy="182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06231"/>
              </p:ext>
            </p:extLst>
          </p:nvPr>
        </p:nvGraphicFramePr>
        <p:xfrm>
          <a:off x="167401" y="2015949"/>
          <a:ext cx="11210262" cy="4320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5044"/>
                <a:gridCol w="1656184"/>
                <a:gridCol w="1440160"/>
                <a:gridCol w="864096"/>
                <a:gridCol w="2592288"/>
                <a:gridCol w="1800200"/>
                <a:gridCol w="2592290"/>
              </a:tblGrid>
              <a:tr h="5131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объекта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Кадастровый номер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Площадь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Вид собственности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объектов инфраструктуры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Потребность в инфраструктуре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  <a:tr h="761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Земельный участок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75:25:000000:740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341935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земель государственная собственность на которые не разграничена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автодорога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Электроснабжение, тепло-водо снабжение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  <a:tr h="761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Земельный участок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75:25:000000:895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59764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земель государственная собственность на которые не разграничена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автодорога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Электроснабжение, тепло-водо снабжение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  <a:tr h="761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75:25:100101:193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16071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 земель государственная собственность на которые не разграничена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автодорога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Электроснабжение, тепло-водо снабжение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  <a:tr h="761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75:25:100101:3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13385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Из земель государственная собственность на которые не разграничена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автодорога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Электроснабжение, тепло-водо снабжение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  <a:tr h="761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Земельный участок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75:25:100101:192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156923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земель государственная собственность на которые не разграничена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автодорога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Электроснабжение, тепло-водо снабжение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933" marR="489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9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7571"/>
              </p:ext>
            </p:extLst>
          </p:nvPr>
        </p:nvGraphicFramePr>
        <p:xfrm>
          <a:off x="155575" y="1295871"/>
          <a:ext cx="10937229" cy="4136975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«Введение в эксплуатацию убойного пункта, установка охранной сигнализации 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мяса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ОКМНС «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Амудисы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(контактное лицо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Ферко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Инна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Николавена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8-914-477-02-35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Ввести в эксплуатацию убойный пункт с полным комплектом оборудования и установить надежную систему охранной сигнализации для обеспечения безопасности персонала и предотвращения несанкционированного доступа.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1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Размещение завода по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производству 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асфальтобетонных смесей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1" r="40497"/>
          <a:stretch/>
        </p:blipFill>
        <p:spPr bwMode="auto">
          <a:xfrm>
            <a:off x="6797750" y="0"/>
            <a:ext cx="4724325" cy="652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6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8408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реализуемые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2630354"/>
              </p:ext>
            </p:extLst>
          </p:nvPr>
        </p:nvGraphicFramePr>
        <p:xfrm>
          <a:off x="155575" y="1186564"/>
          <a:ext cx="10937229" cy="4345638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0040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«Размещение завода по производству  асфальтобетонных смесей»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изделий из асфальта или аналогичных материалов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"ИНТЕКО СИБИРЬ"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630088, Новосибирская область, город Новосибирск, ул. Петухова, д. 69, офис 413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тел.8-983-412-96-31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Разместить и запустить завод по производству асфальтобетонных смесей с целью обеспечения качественного и надежного материала для строительства дорог и инфраструктуры.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2022-2031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70,17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4789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89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58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34207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предприятия по производству </a:t>
            </a:r>
            <a:r>
              <a:rPr lang="ru-RU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пескобетонных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пенобетонных блоков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</a:t>
            </a:r>
            <a:r>
              <a:rPr lang="ru-RU" altLang="ru-RU" u="sng" dirty="0" smtClean="0">
                <a:latin typeface="Bookman Old Style" pitchFamily="18" charset="0"/>
              </a:rPr>
              <a:t>реализации на </a:t>
            </a:r>
            <a:r>
              <a:rPr lang="ru-RU" altLang="ru-RU" u="sng" dirty="0">
                <a:latin typeface="Bookman Old Style" pitchFamily="18" charset="0"/>
              </a:rPr>
              <a:t>территории округа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r="51585"/>
          <a:stretch/>
        </p:blipFill>
        <p:spPr bwMode="auto">
          <a:xfrm>
            <a:off x="6852492" y="-29964"/>
            <a:ext cx="4669583" cy="650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6652150"/>
              </p:ext>
            </p:extLst>
          </p:nvPr>
        </p:nvGraphicFramePr>
        <p:xfrm>
          <a:off x="155575" y="1295871"/>
          <a:ext cx="10937229" cy="4090292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«Открытие предприятия по производству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пескобетонных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пенобетонных блоков»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изделий из бетона для использования в строительстве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Денстрой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Чара, ул. Магистральная, д. 28А кв. 27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8-914-525-3584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Открыть предприятие по производству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пескобетонных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пенобетонных блоков, удовлетворяющее спрос рынка и обеспечивающее высокое качество продукции.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2024-2027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8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Развитие туризма в </a:t>
            </a:r>
            <a:r>
              <a:rPr lang="ru-RU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Каларском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муниципальном округе Забайкальского края 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</a:t>
            </a:r>
            <a:r>
              <a:rPr lang="ru-RU" altLang="ru-RU" u="sng" dirty="0" smtClean="0">
                <a:latin typeface="Bookman Old Style" pitchFamily="18" charset="0"/>
              </a:rPr>
              <a:t>планируемые к реализации на </a:t>
            </a:r>
            <a:r>
              <a:rPr lang="ru-RU" altLang="ru-RU" u="sng" dirty="0">
                <a:latin typeface="Bookman Old Style" pitchFamily="18" charset="0"/>
              </a:rPr>
              <a:t>территории округа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3" r="34201"/>
          <a:stretch/>
        </p:blipFill>
        <p:spPr bwMode="auto">
          <a:xfrm>
            <a:off x="6676222" y="-5109"/>
            <a:ext cx="4845853" cy="650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16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757565"/>
              </p:ext>
            </p:extLst>
          </p:nvPr>
        </p:nvGraphicFramePr>
        <p:xfrm>
          <a:off x="155575" y="1295871"/>
          <a:ext cx="10937229" cy="3815966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туризма в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округе Забайкальского края 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экскурсоводов и гидов по предоставлению экскурсионных туристических услуг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Кузнецов Игорь Александрович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8-914-526-0439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Развить туристическую инфраструктуру и привлечь больше туристов в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2024-2027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33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83914" y="2657871"/>
            <a:ext cx="634121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мастерской по ремонту бытовой техники и электроники 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u="sng" dirty="0">
                <a:latin typeface="Bookman Old Style" pitchFamily="18" charset="0"/>
              </a:rPr>
              <a:t>Инвестиционные проекты, </a:t>
            </a:r>
            <a:r>
              <a:rPr lang="ru-RU" altLang="ru-RU" u="sng" dirty="0" smtClean="0">
                <a:latin typeface="Bookman Old Style" pitchFamily="18" charset="0"/>
              </a:rPr>
              <a:t>планируемые к реализации на </a:t>
            </a:r>
            <a:r>
              <a:rPr lang="ru-RU" altLang="ru-RU" u="sng" dirty="0">
                <a:latin typeface="Bookman Old Style" pitchFamily="18" charset="0"/>
              </a:rPr>
              <a:t>территории округа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201" r="34380" b="-201"/>
          <a:stretch/>
        </p:blipFill>
        <p:spPr bwMode="auto">
          <a:xfrm>
            <a:off x="6529064" y="13007"/>
            <a:ext cx="4993011" cy="647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5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232363"/>
              </p:ext>
            </p:extLst>
          </p:nvPr>
        </p:nvGraphicFramePr>
        <p:xfrm>
          <a:off x="155575" y="1295871"/>
          <a:ext cx="10937229" cy="3815966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«Открытие мастерской по ремонту бытовой техники и электроники»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бытовой техники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Самойленко Виталий Владимирович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Чара, ул. Магистральна д.20, кв.16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8(914)444-16-00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Открытие мастерской по ремонту  бытовой техники и электроники для оказания соответствующих услуг физическим и юридическим лицам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Каларского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округа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2024-2027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770,0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9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99710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Строительство гостевых домов (развитие туризма в </a:t>
            </a:r>
            <a:r>
              <a:rPr lang="ru-RU" sz="3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Каларском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муниципальном 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округе)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sp>
        <p:nvSpPr>
          <p:cNvPr id="4" name="AutoShape 6" descr="Гостевой дом Домик в лесу (2 отзыва) в Домбай, Карачаево-Черкесская  Республика. Забронировать Гостевой дом Домик в лес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128" y="-5578"/>
            <a:ext cx="4308590" cy="6462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9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1440557" y="153421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96465" y="713809"/>
            <a:ext cx="561382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sz="1400" b="1" dirty="0">
                <a:latin typeface="Bookman Old Style" pitchFamily="18" charset="0"/>
              </a:rPr>
              <a:t>Река Витим</a:t>
            </a:r>
            <a:r>
              <a:rPr lang="ru-RU" altLang="ru-RU" sz="1400" dirty="0">
                <a:latin typeface="Bookman Old Style" pitchFamily="18" charset="0"/>
              </a:rPr>
              <a:t> – крупный правый приток Лены и самая большая река </a:t>
            </a:r>
            <a:r>
              <a:rPr lang="ru-RU" altLang="ru-RU" sz="1400" dirty="0" err="1">
                <a:latin typeface="Bookman Old Style" pitchFamily="18" charset="0"/>
              </a:rPr>
              <a:t>Каларского</a:t>
            </a:r>
            <a:r>
              <a:rPr lang="ru-RU" altLang="ru-RU" sz="1400" dirty="0">
                <a:latin typeface="Bookman Old Style" pitchFamily="18" charset="0"/>
              </a:rPr>
              <a:t> района. По </a:t>
            </a:r>
            <a:r>
              <a:rPr lang="ru-RU" altLang="ru-RU" sz="1400" dirty="0" err="1">
                <a:latin typeface="Bookman Old Style" pitchFamily="18" charset="0"/>
              </a:rPr>
              <a:t>Каларскому</a:t>
            </a:r>
            <a:r>
              <a:rPr lang="ru-RU" altLang="ru-RU" sz="1400" dirty="0">
                <a:latin typeface="Bookman Old Style" pitchFamily="18" charset="0"/>
              </a:rPr>
              <a:t> округа река имеет длину, точнее, по западной границе района, - почти 210 км. Витим. В пределах </a:t>
            </a:r>
            <a:r>
              <a:rPr lang="ru-RU" altLang="ru-RU" sz="1400" dirty="0" err="1">
                <a:latin typeface="Bookman Old Style" pitchFamily="18" charset="0"/>
              </a:rPr>
              <a:t>Куандинской</a:t>
            </a:r>
            <a:r>
              <a:rPr lang="ru-RU" altLang="ru-RU" sz="1400" dirty="0">
                <a:latin typeface="Bookman Old Style" pitchFamily="18" charset="0"/>
              </a:rPr>
              <a:t> долины достигает ширины 670км, которая увеличивается во время паводков</a:t>
            </a:r>
          </a:p>
        </p:txBody>
      </p:sp>
      <p:pic>
        <p:nvPicPr>
          <p:cNvPr id="7" name="Рисунок 1" descr="http://www.sdauria.ru/vitimzimo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86" y="1972319"/>
            <a:ext cx="3999190" cy="1511001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5985742" y="1107505"/>
            <a:ext cx="554501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sz="1400" b="1" dirty="0">
                <a:latin typeface="Bookman Old Style" pitchFamily="18" charset="0"/>
              </a:rPr>
              <a:t>Река </a:t>
            </a:r>
            <a:r>
              <a:rPr lang="ru-RU" altLang="ru-RU" sz="1400" b="1" dirty="0" err="1">
                <a:latin typeface="Bookman Old Style" pitchFamily="18" charset="0"/>
              </a:rPr>
              <a:t>Калар</a:t>
            </a:r>
            <a:r>
              <a:rPr lang="ru-RU" altLang="ru-RU" sz="1400" b="1" dirty="0">
                <a:latin typeface="Bookman Old Style" pitchFamily="18" charset="0"/>
              </a:rPr>
              <a:t> </a:t>
            </a:r>
            <a:r>
              <a:rPr lang="ru-RU" altLang="ru-RU" sz="1400" dirty="0">
                <a:latin typeface="Bookman Old Style" pitchFamily="18" charset="0"/>
              </a:rPr>
              <a:t>– популярная сплавная река. Длина реки вместе с рекой Чиной более 500 км. </a:t>
            </a:r>
            <a:r>
              <a:rPr lang="ru-RU" altLang="ru-RU" sz="1400" dirty="0" err="1">
                <a:latin typeface="Bookman Old Style" pitchFamily="18" charset="0"/>
              </a:rPr>
              <a:t>Калар</a:t>
            </a:r>
            <a:r>
              <a:rPr lang="ru-RU" altLang="ru-RU" sz="1400" dirty="0">
                <a:latin typeface="Bookman Old Style" pitchFamily="18" charset="0"/>
              </a:rPr>
              <a:t> – горная река. На ней 36 порогов и больше сотни перекатов, много скальных прижимов. В неё впадают сотни больших и маленьких рек и ручейков, самые крупные из которых: Чина, </a:t>
            </a:r>
            <a:r>
              <a:rPr lang="ru-RU" altLang="ru-RU" sz="1400" dirty="0" err="1">
                <a:latin typeface="Bookman Old Style" pitchFamily="18" charset="0"/>
              </a:rPr>
              <a:t>Читканда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Калакан</a:t>
            </a:r>
            <a:r>
              <a:rPr lang="ru-RU" altLang="ru-RU" sz="1400" dirty="0">
                <a:latin typeface="Bookman Old Style" pitchFamily="18" charset="0"/>
              </a:rPr>
              <a:t> </a:t>
            </a:r>
            <a:r>
              <a:rPr lang="ru-RU" altLang="ru-RU" sz="1400" dirty="0" err="1">
                <a:latin typeface="Bookman Old Style" pitchFamily="18" charset="0"/>
              </a:rPr>
              <a:t>Каларский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Джемку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Катугин</a:t>
            </a:r>
            <a:r>
              <a:rPr lang="ru-RU" altLang="ru-RU" sz="1400" dirty="0">
                <a:latin typeface="Bookman Old Style" pitchFamily="18" charset="0"/>
              </a:rPr>
              <a:t>, Луча, </a:t>
            </a:r>
            <a:r>
              <a:rPr lang="ru-RU" altLang="ru-RU" sz="1400" dirty="0" err="1">
                <a:latin typeface="Bookman Old Style" pitchFamily="18" charset="0"/>
              </a:rPr>
              <a:t>Чукчуду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Бирамиян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Дёло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Талакан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Талакит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Тостур</a:t>
            </a:r>
            <a:r>
              <a:rPr lang="ru-RU" altLang="ru-RU" sz="1400" dirty="0">
                <a:latin typeface="Bookman Old Style" pitchFamily="18" charset="0"/>
              </a:rPr>
              <a:t> и многие другие</a:t>
            </a:r>
          </a:p>
        </p:txBody>
      </p:sp>
      <p:pic>
        <p:nvPicPr>
          <p:cNvPr id="9" name="Рисунок 3" descr="http://www.sdauria.ru/rka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05" y="2841684"/>
            <a:ext cx="3024335" cy="129254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26279" y="3423814"/>
            <a:ext cx="585946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1400" b="1" dirty="0">
                <a:latin typeface="Bookman Old Style" pitchFamily="18" charset="0"/>
              </a:rPr>
              <a:t>Река </a:t>
            </a:r>
            <a:r>
              <a:rPr lang="ru-RU" altLang="ru-RU" sz="1400" b="1" dirty="0" err="1">
                <a:latin typeface="Bookman Old Style" pitchFamily="18" charset="0"/>
              </a:rPr>
              <a:t>Куанда</a:t>
            </a:r>
            <a:r>
              <a:rPr lang="ru-RU" altLang="ru-RU" sz="1400" b="1" dirty="0">
                <a:latin typeface="Bookman Old Style" pitchFamily="18" charset="0"/>
              </a:rPr>
              <a:t> </a:t>
            </a:r>
            <a:r>
              <a:rPr lang="ru-RU" altLang="ru-RU" sz="1400" dirty="0">
                <a:latin typeface="Bookman Old Style" pitchFamily="18" charset="0"/>
              </a:rPr>
              <a:t>– правый приток Витима, вытекает из озера </a:t>
            </a:r>
            <a:r>
              <a:rPr lang="ru-RU" altLang="ru-RU" sz="1400" dirty="0" err="1">
                <a:latin typeface="Bookman Old Style" pitchFamily="18" charset="0"/>
              </a:rPr>
              <a:t>Леприндокан</a:t>
            </a:r>
            <a:r>
              <a:rPr lang="ru-RU" altLang="ru-RU" sz="1400" dirty="0">
                <a:latin typeface="Bookman Old Style" pitchFamily="18" charset="0"/>
              </a:rPr>
              <a:t> в западной его оконечности. Общая протяженность от устья до истоков - белее 200км</a:t>
            </a:r>
          </a:p>
        </p:txBody>
      </p:sp>
      <p:pic>
        <p:nvPicPr>
          <p:cNvPr id="11" name="Рисунок 4" descr="http://www.sdauria.ru/rkuan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1" y="4351718"/>
            <a:ext cx="4538150" cy="1721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4973" y="4011130"/>
            <a:ext cx="63457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>
                <a:latin typeface="Bookman Old Style" pitchFamily="18" charset="0"/>
              </a:rPr>
              <a:t>Река Чара </a:t>
            </a:r>
            <a:r>
              <a:rPr lang="ru-RU" altLang="ru-RU" sz="1400" dirty="0">
                <a:latin typeface="Bookman Old Style" pitchFamily="18" charset="0"/>
              </a:rPr>
              <a:t>– левый приток </a:t>
            </a:r>
            <a:r>
              <a:rPr lang="ru-RU" altLang="ru-RU" sz="1400" dirty="0" err="1">
                <a:latin typeface="Bookman Old Style" pitchFamily="18" charset="0"/>
              </a:rPr>
              <a:t>Олёкмы</a:t>
            </a:r>
            <a:r>
              <a:rPr lang="ru-RU" altLang="ru-RU" sz="1400" dirty="0">
                <a:latin typeface="Bookman Old Style" pitchFamily="18" charset="0"/>
              </a:rPr>
              <a:t>, как и река </a:t>
            </a:r>
            <a:r>
              <a:rPr lang="ru-RU" altLang="ru-RU" sz="1400" dirty="0" err="1">
                <a:latin typeface="Bookman Old Style" pitchFamily="18" charset="0"/>
              </a:rPr>
              <a:t>Куанда</a:t>
            </a:r>
            <a:r>
              <a:rPr lang="ru-RU" altLang="ru-RU" sz="1400" dirty="0">
                <a:latin typeface="Bookman Old Style" pitchFamily="18" charset="0"/>
              </a:rPr>
              <a:t>, вытекает из озера Большое </a:t>
            </a:r>
            <a:r>
              <a:rPr lang="ru-RU" altLang="ru-RU" sz="1400" dirty="0" err="1">
                <a:latin typeface="Bookman Old Style" pitchFamily="18" charset="0"/>
              </a:rPr>
              <a:t>Леприндо</a:t>
            </a:r>
            <a:r>
              <a:rPr lang="ru-RU" altLang="ru-RU" sz="1400" dirty="0">
                <a:latin typeface="Bookman Old Style" pitchFamily="18" charset="0"/>
              </a:rPr>
              <a:t>. в нее впадают следующие реки: </a:t>
            </a:r>
            <a:r>
              <a:rPr lang="ru-RU" altLang="ru-RU" sz="1400" dirty="0" err="1">
                <a:latin typeface="Bookman Old Style" pitchFamily="18" charset="0"/>
              </a:rPr>
              <a:t>Лурбун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Ингамакит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Сангиях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Нерунгнакан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Намингакан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Кемен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БольшаяИкабья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Курунг-Юрях</a:t>
            </a:r>
            <a:r>
              <a:rPr lang="ru-RU" altLang="ru-RU" sz="1400" dirty="0">
                <a:latin typeface="Bookman Old Style" pitchFamily="18" charset="0"/>
              </a:rPr>
              <a:t>, а слева, с </a:t>
            </a:r>
            <a:r>
              <a:rPr lang="ru-RU" altLang="ru-RU" sz="1400" dirty="0" err="1">
                <a:latin typeface="Bookman Old Style" pitchFamily="18" charset="0"/>
              </a:rPr>
              <a:t>Кодарских</a:t>
            </a:r>
            <a:r>
              <a:rPr lang="ru-RU" altLang="ru-RU" sz="1400" dirty="0">
                <a:latin typeface="Bookman Old Style" pitchFamily="18" charset="0"/>
              </a:rPr>
              <a:t> гор, впадают </a:t>
            </a:r>
            <a:r>
              <a:rPr lang="ru-RU" altLang="ru-RU" sz="1400" dirty="0" err="1">
                <a:latin typeface="Bookman Old Style" pitchFamily="18" charset="0"/>
              </a:rPr>
              <a:t>ВерхнйСакукан</a:t>
            </a:r>
            <a:r>
              <a:rPr lang="ru-RU" altLang="ru-RU" sz="1400" dirty="0">
                <a:latin typeface="Bookman Old Style" pitchFamily="18" charset="0"/>
              </a:rPr>
              <a:t>, Средний </a:t>
            </a:r>
            <a:r>
              <a:rPr lang="ru-RU" altLang="ru-RU" sz="1400" dirty="0" err="1">
                <a:latin typeface="Bookman Old Style" pitchFamily="18" charset="0"/>
              </a:rPr>
              <a:t>Сакукан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Апсат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НижнийСакукан</a:t>
            </a:r>
            <a:r>
              <a:rPr lang="ru-RU" altLang="ru-RU" sz="1400" dirty="0">
                <a:latin typeface="Bookman Old Style" pitchFamily="18" charset="0"/>
              </a:rPr>
              <a:t>, </a:t>
            </a:r>
            <a:r>
              <a:rPr lang="ru-RU" altLang="ru-RU" sz="1400" dirty="0" err="1">
                <a:latin typeface="Bookman Old Style" pitchFamily="18" charset="0"/>
              </a:rPr>
              <a:t>Сулумат</a:t>
            </a:r>
            <a:endParaRPr lang="ru-RU" altLang="ru-RU" sz="1400" dirty="0">
              <a:latin typeface="Bookman Old Style" pitchFamily="18" charset="0"/>
            </a:endParaRPr>
          </a:p>
        </p:txBody>
      </p:sp>
      <p:pic>
        <p:nvPicPr>
          <p:cNvPr id="12" name="Рисунок 5" descr="http://www.sdauria.ru/rcha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25" y="5396125"/>
            <a:ext cx="3663131" cy="1151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988382"/>
              </p:ext>
            </p:extLst>
          </p:nvPr>
        </p:nvGraphicFramePr>
        <p:xfrm>
          <a:off x="155575" y="1295871"/>
          <a:ext cx="10937229" cy="3815966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гостевых домов (развитие туризма в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округе)»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гостиниц и прочих мест для временного проживания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 Забайкальского края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Давыдов Андрей Николаевич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8-914-433-37-76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Построить и запустить гостевые дома с комфортными условиями проживания для туристов, способствуя развитию туризма в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Каларском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округе Забайкальского края.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730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99710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Строительство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ритуального зала 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sp>
        <p:nvSpPr>
          <p:cNvPr id="4" name="AutoShape 6" descr="Гостевой дом Домик в лесу (2 отзыва) в Домбай, Карачаево-Черкесская  Республика. Забронировать Гостевой дом Домик в лес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 descr="https://sun6-22.userapi.com/s/v1/ig2/tWEc0IllWj_gqjoK9R3nElulPaxQlYrX-HZ0D6MWmKjZJQ4NmbrwlguvA_4NCeWLe5JTf8dWMkpB3t7EiYIUBLJO.jpg?size=598x598&amp;quality=95&amp;crop=1,0,598,598&amp;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89" y="-1"/>
            <a:ext cx="4392886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122701"/>
              </p:ext>
            </p:extLst>
          </p:nvPr>
        </p:nvGraphicFramePr>
        <p:xfrm>
          <a:off x="155575" y="1026319"/>
          <a:ext cx="10937229" cy="5370452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«Строительство ритуального зала»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похорон и предоставление связанных с ними услуг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 Забайкальского края, с. Чара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Донской Александр Николаевич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с. Чара, ул. Гагарина, д. 11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8-914-477-25-19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населению по проведению ритуала похорон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9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финансовая помощь при заключении социального контракта м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Каларским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отделом ГКУ «КЦСЗН» Забайкальского края.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конкурсном отборе для предоставления субсидий в виде грантов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начинающих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субъектов малого и среднего предпринимательства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создание собственного бизнеса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реализации муниципальной подпрограммы, содержащей мероприятия, направленные на развитие субъектов малого и среднего предпринимательства в Каларском муниципальном округе, входящей в состав муниципальной программы «Экономическое и территориальное развитие Каларского муниципального округа на 2023-2027 годы»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7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07975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мастерской по ремонту обуви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sp>
        <p:nvSpPr>
          <p:cNvPr id="4" name="AutoShape 6" descr="Гостевой дом Домик в лесу (2 отзыва) в Домбай, Карачаево-Черкесская  Республика. Забронировать Гостевой дом Домик в лес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s://cache3.youla.io/files/images/780_780/5e/f0/5ef0bc3c8f374041f550c4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60" y="-1"/>
            <a:ext cx="4677215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765994"/>
              </p:ext>
            </p:extLst>
          </p:nvPr>
        </p:nvGraphicFramePr>
        <p:xfrm>
          <a:off x="155575" y="1026319"/>
          <a:ext cx="10937229" cy="4096696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«Открытие мастерской по ремонту обуви»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обуви и прочих изделий из кожи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 Забайкальского края,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населению по ремонту обуви и изделий из кожи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089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9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8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99710" y="2664023"/>
            <a:ext cx="624515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службы такси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sp>
        <p:nvSpPr>
          <p:cNvPr id="4" name="AutoShape 6" descr="Гостевой дом Домик в лесу (2 отзыва) в Домбай, Карачаево-Черкесская  Республика. Забронировать Гостевой дом Домик в лес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mykaleidoscope.ru/uploads/posts/2022-06/thumbs/1655899014_47-mykaleidoscope-ru-p-nogti-tsveta-taksi-krasivo-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90" y="-1"/>
            <a:ext cx="4392886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165259"/>
              </p:ext>
            </p:extLst>
          </p:nvPr>
        </p:nvGraphicFramePr>
        <p:xfrm>
          <a:off x="155575" y="1026319"/>
          <a:ext cx="10937229" cy="4065085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«Открытие службы такси»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услуг такси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 Забайкальского края, 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услуг населению по пассажирским перевозкам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7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создаваемых рабочих мест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49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7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5175" y="2664023"/>
            <a:ext cx="5256584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Открытие ветеринарной клиники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4494" y="171449"/>
            <a:ext cx="51845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sp>
        <p:nvSpPr>
          <p:cNvPr id="4" name="AutoShape 6" descr="Гостевой дом Домик в лесу (2 отзыва) в Домбай, Карачаево-Черкесская  Республика. Забронировать Гостевой дом Домик в лесу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4" r="23808"/>
          <a:stretch/>
        </p:blipFill>
        <p:spPr bwMode="auto">
          <a:xfrm>
            <a:off x="6903144" y="-21371"/>
            <a:ext cx="4618931" cy="651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2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52730" y="112683"/>
            <a:ext cx="10322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u="sng" dirty="0">
                <a:latin typeface="Bookman Old Style" pitchFamily="18" charset="0"/>
              </a:rPr>
              <a:t>Инвестиционные проекты, планируемые к реализации на территории округа</a:t>
            </a:r>
          </a:p>
        </p:txBody>
      </p:sp>
      <p:graphicFrame>
        <p:nvGraphicFramePr>
          <p:cNvPr id="8" name="Group 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765108"/>
              </p:ext>
            </p:extLst>
          </p:nvPr>
        </p:nvGraphicFramePr>
        <p:xfrm>
          <a:off x="155575" y="1026319"/>
          <a:ext cx="10937229" cy="3790759"/>
        </p:xfrm>
        <a:graphic>
          <a:graphicData uri="http://schemas.openxmlformats.org/drawingml/2006/table">
            <a:tbl>
              <a:tblPr/>
              <a:tblGrid>
                <a:gridCol w="3865745">
                  <a:extLst>
                    <a:ext uri="{9D8B030D-6E8A-4147-A177-3AD203B41FA5}"/>
                  </a:extLst>
                </a:gridCol>
                <a:gridCol w="7071484">
                  <a:extLst>
                    <a:ext uri="{9D8B030D-6E8A-4147-A177-3AD203B41FA5}"/>
                  </a:extLst>
                </a:gridCol>
              </a:tblGrid>
              <a:tr h="361141"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«Открытие ветеринарной клиники»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3210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ветеринарная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20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реализации проекта/адрес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Каларский муниципальный округ Забайкальского края,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Новая Чара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5956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Организатор/инициатор/адрес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494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Почтовый адрес, телефон, факс,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9340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краткосрочной задаче проекта лежит удовлетворение потребностей населения в основных видах ветеринарных услуг.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773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гг.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3810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экспертизы проекта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разработки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667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(руб.)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1441,6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8849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привлечения инвестиций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Будут использованы все варианты, включая механизм государственно-частного партнерства.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https://kartinkin.net/uploads/posts/2022-02/1645424723_12-kartinkin-net-p-obrazovanie-kartinki-dlya-prezentatsii-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Новый логотип сбербанка 2020 ПНГ на Прозрачном Фоне • Скачать PNG Новый  логотип сбербанка 202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2775" y="863823"/>
            <a:ext cx="1062087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Администрация </a:t>
            </a:r>
            <a:r>
              <a:rPr lang="ru-RU" altLang="ru-RU" b="1" dirty="0" err="1">
                <a:latin typeface="Bookman Old Style" pitchFamily="18" charset="0"/>
              </a:rPr>
              <a:t>Каларского</a:t>
            </a:r>
            <a:r>
              <a:rPr lang="ru-RU" altLang="ru-RU" b="1" dirty="0">
                <a:latin typeface="Bookman Old Style" pitchFamily="18" charset="0"/>
              </a:rPr>
              <a:t> муниципального округа Забайкальского края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674150, Забайкальский край, </a:t>
            </a:r>
            <a:r>
              <a:rPr lang="ru-RU" altLang="ru-RU" b="1" dirty="0" err="1">
                <a:latin typeface="Bookman Old Style" pitchFamily="18" charset="0"/>
              </a:rPr>
              <a:t>Каларский</a:t>
            </a:r>
            <a:r>
              <a:rPr lang="ru-RU" altLang="ru-RU" b="1" dirty="0">
                <a:latin typeface="Bookman Old Style" pitchFamily="18" charset="0"/>
              </a:rPr>
              <a:t> муниципальный округ, с. Чара, пер. Пионерский, 8,  </a:t>
            </a:r>
            <a:endParaRPr lang="ru-RU" altLang="ru-RU" b="1" i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тел: 8 (30261) 22 – 384,  </a:t>
            </a:r>
            <a:r>
              <a:rPr lang="ru-RU" altLang="ru-RU" b="1" i="1" dirty="0">
                <a:latin typeface="Bookman Old Style" pitchFamily="18" charset="0"/>
              </a:rPr>
              <a:t>e-</a:t>
            </a:r>
            <a:r>
              <a:rPr lang="ru-RU" altLang="ru-RU" b="1" i="1" dirty="0" err="1">
                <a:latin typeface="Bookman Old Style" pitchFamily="18" charset="0"/>
              </a:rPr>
              <a:t>mail</a:t>
            </a:r>
            <a:r>
              <a:rPr lang="ru-RU" altLang="ru-RU" b="1" i="1" dirty="0">
                <a:latin typeface="Bookman Old Style" pitchFamily="18" charset="0"/>
              </a:rPr>
              <a:t>:</a:t>
            </a:r>
            <a:r>
              <a:rPr lang="en-US" altLang="ru-RU" b="1" i="1" dirty="0" err="1">
                <a:latin typeface="Bookman Old Style" pitchFamily="18" charset="0"/>
              </a:rPr>
              <a:t>pochta</a:t>
            </a:r>
            <a:r>
              <a:rPr lang="ru-RU" altLang="ru-RU" b="1" i="1" dirty="0">
                <a:latin typeface="Bookman Old Style" pitchFamily="18" charset="0"/>
              </a:rPr>
              <a:t>@</a:t>
            </a:r>
            <a:r>
              <a:rPr lang="en-US" altLang="ru-RU" b="1" i="1" dirty="0" err="1">
                <a:latin typeface="Bookman Old Style" pitchFamily="18" charset="0"/>
              </a:rPr>
              <a:t>kalar</a:t>
            </a:r>
            <a:r>
              <a:rPr lang="ru-RU" altLang="ru-RU" b="1" i="1" dirty="0">
                <a:latin typeface="Bookman Old Style" pitchFamily="18" charset="0"/>
              </a:rPr>
              <a:t>.</a:t>
            </a:r>
            <a:r>
              <a:rPr lang="en-US" altLang="ru-RU" b="1" i="1" dirty="0">
                <a:latin typeface="Bookman Old Style" pitchFamily="18" charset="0"/>
              </a:rPr>
              <a:t>e</a:t>
            </a:r>
            <a:r>
              <a:rPr lang="ru-RU" altLang="ru-RU" b="1" i="1" dirty="0">
                <a:latin typeface="Bookman Old Style" pitchFamily="18" charset="0"/>
              </a:rPr>
              <a:t>-</a:t>
            </a:r>
            <a:r>
              <a:rPr lang="en-US" altLang="ru-RU" b="1" i="1" dirty="0" err="1">
                <a:latin typeface="Bookman Old Style" pitchFamily="18" charset="0"/>
              </a:rPr>
              <a:t>zab</a:t>
            </a:r>
            <a:r>
              <a:rPr lang="ru-RU" altLang="ru-RU" b="1" i="1" dirty="0">
                <a:latin typeface="Bookman Old Style" pitchFamily="18" charset="0"/>
              </a:rPr>
              <a:t>.</a:t>
            </a:r>
            <a:r>
              <a:rPr lang="en-US" altLang="ru-RU" b="1" i="1" dirty="0" err="1">
                <a:latin typeface="Bookman Old Style" pitchFamily="18" charset="0"/>
              </a:rPr>
              <a:t>ru</a:t>
            </a: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Сайт: </a:t>
            </a:r>
            <a:r>
              <a:rPr lang="en-US" altLang="ru-RU" b="1" dirty="0">
                <a:latin typeface="Bookman Old Style" pitchFamily="18" charset="0"/>
                <a:hlinkClick r:id="rId3"/>
              </a:rPr>
              <a:t>https://kalarskiy.75.ru</a:t>
            </a:r>
            <a:r>
              <a:rPr lang="ru-RU" altLang="ru-RU" b="1" dirty="0">
                <a:latin typeface="Bookman Old Style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Глава </a:t>
            </a:r>
            <a:r>
              <a:rPr lang="ru-RU" altLang="ru-RU" b="1" dirty="0" err="1">
                <a:latin typeface="Bookman Old Style" pitchFamily="18" charset="0"/>
              </a:rPr>
              <a:t>Каларского</a:t>
            </a:r>
            <a:r>
              <a:rPr lang="ru-RU" altLang="ru-RU" b="1" dirty="0">
                <a:latin typeface="Bookman Old Style" pitchFamily="18" charset="0"/>
              </a:rPr>
              <a:t> муниципального округа Забайкальского края – 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Устюжанин Владимир Владимирович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тел.: 8 (30261)22-777; 8 (30261)22-319, </a:t>
            </a:r>
            <a:r>
              <a:rPr lang="ru-RU" altLang="ru-RU" b="1" dirty="0">
                <a:solidFill>
                  <a:srgbClr val="FF0000"/>
                </a:solidFill>
                <a:latin typeface="Bookman Old Style" pitchFamily="18" charset="0"/>
              </a:rPr>
              <a:t>e-</a:t>
            </a:r>
            <a:r>
              <a:rPr lang="ru-RU" altLang="ru-RU" b="1" dirty="0" err="1">
                <a:solidFill>
                  <a:srgbClr val="FF0000"/>
                </a:solidFill>
                <a:latin typeface="Bookman Old Style" pitchFamily="18" charset="0"/>
              </a:rPr>
              <a:t>mail</a:t>
            </a:r>
            <a:r>
              <a:rPr lang="ru-RU" altLang="ru-RU" b="1" dirty="0">
                <a:solidFill>
                  <a:srgbClr val="FF0000"/>
                </a:solidFill>
                <a:latin typeface="Bookman Old Style" pitchFamily="18" charset="0"/>
              </a:rPr>
              <a:t>: </a:t>
            </a:r>
            <a:r>
              <a:rPr lang="en-US" altLang="ru-RU" b="1" dirty="0">
                <a:solidFill>
                  <a:srgbClr val="FF0000"/>
                </a:solidFill>
                <a:latin typeface="Bookman Old Style" pitchFamily="18" charset="0"/>
              </a:rPr>
              <a:t>s.a.klimovich@gmail.com</a:t>
            </a:r>
            <a:r>
              <a:rPr lang="ru-RU" altLang="ru-RU" b="1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en-US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Начальник отдела экономики и жилищной политики </a:t>
            </a:r>
            <a:r>
              <a:rPr lang="ru-RU" altLang="ru-RU" b="1" dirty="0">
                <a:solidFill>
                  <a:srgbClr val="FFFFFF"/>
                </a:solidFill>
                <a:latin typeface="Bookman Old Style" pitchFamily="18" charset="0"/>
              </a:rPr>
              <a:t>администрации </a:t>
            </a:r>
            <a:r>
              <a:rPr lang="ru-RU" altLang="ru-RU" b="1" dirty="0" err="1">
                <a:solidFill>
                  <a:srgbClr val="FFFFFF"/>
                </a:solidFill>
                <a:latin typeface="Bookman Old Style" pitchFamily="18" charset="0"/>
              </a:rPr>
              <a:t>Каларского</a:t>
            </a:r>
            <a:r>
              <a:rPr lang="ru-RU" altLang="ru-RU" b="1" dirty="0">
                <a:solidFill>
                  <a:srgbClr val="FFFFFF"/>
                </a:solidFill>
                <a:latin typeface="Bookman Old Style" pitchFamily="18" charset="0"/>
              </a:rPr>
              <a:t> муниципального округа </a:t>
            </a:r>
            <a:r>
              <a:rPr lang="ru-RU" altLang="ru-RU" b="1" dirty="0">
                <a:latin typeface="Bookman Old Style" pitchFamily="18" charset="0"/>
              </a:rPr>
              <a:t>– </a:t>
            </a:r>
            <a:r>
              <a:rPr lang="ru-RU" altLang="ru-RU" b="1" dirty="0" err="1">
                <a:latin typeface="Bookman Old Style" pitchFamily="18" charset="0"/>
              </a:rPr>
              <a:t>Музарапова</a:t>
            </a:r>
            <a:r>
              <a:rPr lang="ru-RU" altLang="ru-RU" b="1" dirty="0">
                <a:latin typeface="Bookman Old Style" pitchFamily="18" charset="0"/>
              </a:rPr>
              <a:t> Любовь Александровна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 тел.: 8 (30261)22-784; e-</a:t>
            </a:r>
            <a:r>
              <a:rPr lang="ru-RU" altLang="ru-RU" b="1" dirty="0" err="1">
                <a:latin typeface="Bookman Old Style" pitchFamily="18" charset="0"/>
              </a:rPr>
              <a:t>mail</a:t>
            </a:r>
            <a:r>
              <a:rPr lang="ru-RU" altLang="ru-RU" b="1" dirty="0">
                <a:latin typeface="Bookman Old Style" pitchFamily="18" charset="0"/>
              </a:rPr>
              <a:t>: </a:t>
            </a:r>
            <a:r>
              <a:rPr lang="en-US" altLang="ru-RU" b="1" dirty="0">
                <a:latin typeface="Bookman Old Style" pitchFamily="18" charset="0"/>
              </a:rPr>
              <a:t>ekonchara@mail.ru</a:t>
            </a: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Управляющая делами – Климова Светлана Олеговна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тел.: 8 (30261)22-384; e-</a:t>
            </a:r>
            <a:r>
              <a:rPr lang="ru-RU" altLang="ru-RU" b="1" dirty="0" err="1">
                <a:latin typeface="Bookman Old Style" pitchFamily="18" charset="0"/>
              </a:rPr>
              <a:t>mail</a:t>
            </a:r>
            <a:r>
              <a:rPr lang="ru-RU" altLang="ru-RU" b="1" dirty="0">
                <a:latin typeface="Bookman Old Style" pitchFamily="18" charset="0"/>
              </a:rPr>
              <a:t>: </a:t>
            </a:r>
            <a:r>
              <a:rPr lang="en-US" altLang="ru-RU" b="1" dirty="0">
                <a:latin typeface="Bookman Old Style" pitchFamily="18" charset="0"/>
              </a:rPr>
              <a:t>ekonchara@mail.ru</a:t>
            </a: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Начальник отдела имущественных и земельных отношений </a:t>
            </a:r>
            <a:r>
              <a:rPr lang="ru-RU" altLang="ru-RU" b="1" dirty="0" smtClean="0">
                <a:solidFill>
                  <a:srgbClr val="FFFFFF"/>
                </a:solidFill>
                <a:latin typeface="Bookman Old Style" pitchFamily="18" charset="0"/>
              </a:rPr>
              <a:t>администрации </a:t>
            </a:r>
            <a:r>
              <a:rPr lang="ru-RU" altLang="ru-RU" b="1" dirty="0" err="1" smtClean="0">
                <a:solidFill>
                  <a:srgbClr val="FFFFFF"/>
                </a:solidFill>
                <a:latin typeface="Bookman Old Style" pitchFamily="18" charset="0"/>
              </a:rPr>
              <a:t>го</a:t>
            </a:r>
            <a:r>
              <a:rPr lang="ru-RU" altLang="ru-RU" b="1" dirty="0" smtClean="0">
                <a:solidFill>
                  <a:srgbClr val="FFFFFF"/>
                </a:solidFill>
                <a:latin typeface="Bookman Old Style" pitchFamily="18" charset="0"/>
              </a:rPr>
              <a:t> </a:t>
            </a:r>
            <a:r>
              <a:rPr lang="ru-RU" altLang="ru-RU" b="1" dirty="0" smtClean="0">
                <a:latin typeface="Bookman Old Style" pitchFamily="18" charset="0"/>
              </a:rPr>
              <a:t>– Мишина </a:t>
            </a:r>
            <a:r>
              <a:rPr lang="ru-RU" altLang="ru-RU" b="1" dirty="0">
                <a:latin typeface="Bookman Old Style" pitchFamily="18" charset="0"/>
              </a:rPr>
              <a:t>Ольга Юрьевна</a:t>
            </a:r>
          </a:p>
          <a:p>
            <a:pPr algn="ctr">
              <a:lnSpc>
                <a:spcPct val="80000"/>
              </a:lnSpc>
            </a:pPr>
            <a:r>
              <a:rPr lang="ru-RU" altLang="ru-RU" b="1" dirty="0">
                <a:latin typeface="Bookman Old Style" pitchFamily="18" charset="0"/>
              </a:rPr>
              <a:t>тел.: 8 (30261)23-581; e-</a:t>
            </a:r>
            <a:r>
              <a:rPr lang="ru-RU" altLang="ru-RU" b="1" dirty="0" err="1">
                <a:latin typeface="Bookman Old Style" pitchFamily="18" charset="0"/>
              </a:rPr>
              <a:t>mail</a:t>
            </a:r>
            <a:r>
              <a:rPr lang="ru-RU" altLang="ru-RU" b="1" dirty="0">
                <a:latin typeface="Bookman Old Style" pitchFamily="18" charset="0"/>
              </a:rPr>
              <a:t>: oiizo2011@yandex.ru</a:t>
            </a: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  <a:p>
            <a:pPr algn="ctr">
              <a:lnSpc>
                <a:spcPct val="80000"/>
              </a:lnSpc>
            </a:pPr>
            <a:endParaRPr lang="ru-RU" altLang="ru-RU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9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1440557" y="153421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</a:t>
            </a:r>
          </a:p>
        </p:txBody>
      </p:sp>
      <p:sp>
        <p:nvSpPr>
          <p:cNvPr id="13" name="Text Box 100"/>
          <p:cNvSpPr txBox="1">
            <a:spLocks noChangeArrowheads="1"/>
          </p:cNvSpPr>
          <p:nvPr/>
        </p:nvSpPr>
        <p:spPr bwMode="auto">
          <a:xfrm>
            <a:off x="2583557" y="659606"/>
            <a:ext cx="5943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200" b="1" dirty="0">
                <a:latin typeface="Bookman Old Style" pitchFamily="18" charset="0"/>
              </a:rPr>
              <a:t>Крупнейшие</a:t>
            </a:r>
            <a:r>
              <a:rPr lang="ru-RU" altLang="ru-RU" sz="2200" dirty="0">
                <a:latin typeface="Bookman Old Style" pitchFamily="18" charset="0"/>
              </a:rPr>
              <a:t> озера </a:t>
            </a:r>
            <a:r>
              <a:rPr lang="ru-RU" altLang="ru-RU" sz="2200" dirty="0" err="1">
                <a:latin typeface="Bookman Old Style" pitchFamily="18" charset="0"/>
              </a:rPr>
              <a:t>Каларского</a:t>
            </a:r>
            <a:r>
              <a:rPr lang="ru-RU" altLang="ru-RU" sz="2200" dirty="0">
                <a:latin typeface="Bookman Old Style" pitchFamily="18" charset="0"/>
              </a:rPr>
              <a:t> округа</a:t>
            </a:r>
          </a:p>
        </p:txBody>
      </p:sp>
      <p:pic>
        <p:nvPicPr>
          <p:cNvPr id="7172" name="Picture 4" descr="9 озёр Забайкалья, которые нужно обязательно посетить - Отдыхае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6" b="24206"/>
          <a:stretch/>
        </p:blipFill>
        <p:spPr bwMode="auto">
          <a:xfrm>
            <a:off x="-23367" y="3744143"/>
            <a:ext cx="11545442" cy="35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oup 1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62534"/>
              </p:ext>
            </p:extLst>
          </p:nvPr>
        </p:nvGraphicFramePr>
        <p:xfrm>
          <a:off x="-2" y="1295400"/>
          <a:ext cx="11522076" cy="2478734"/>
        </p:xfrm>
        <a:graphic>
          <a:graphicData uri="http://schemas.openxmlformats.org/drawingml/2006/table">
            <a:tbl>
              <a:tblPr/>
              <a:tblGrid>
                <a:gridCol w="2880519">
                  <a:extLst>
                    <a:ext uri="{9D8B030D-6E8A-4147-A177-3AD203B41FA5}"/>
                  </a:extLst>
                </a:gridCol>
                <a:gridCol w="2880519">
                  <a:extLst>
                    <a:ext uri="{9D8B030D-6E8A-4147-A177-3AD203B41FA5}"/>
                  </a:extLst>
                </a:gridCol>
                <a:gridCol w="2880519">
                  <a:extLst>
                    <a:ext uri="{9D8B030D-6E8A-4147-A177-3AD203B41FA5}"/>
                  </a:extLst>
                </a:gridCol>
                <a:gridCol w="2880519">
                  <a:extLst>
                    <a:ext uri="{9D8B030D-6E8A-4147-A177-3AD203B41FA5}"/>
                  </a:extLst>
                </a:gridCol>
              </a:tblGrid>
              <a:tr h="32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Название озера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Площадь (кв. км)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Глубина (м)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Длина (км)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Ничатка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40,5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107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Большое Леприндо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17,2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Леприндокан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11,7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25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Малое Леприндо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более 33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401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Большой Намаракит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11,8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92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Довочан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около 3,5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-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</a:rPr>
                        <a:t>5,5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6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2805" y="287759"/>
            <a:ext cx="8121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3B4555"/>
                </a:solidFill>
                <a:latin typeface="Futura PT" charset="0"/>
                <a:ea typeface="Futura PT" charset="0"/>
                <a:cs typeface="Futura PT" charset="0"/>
              </a:rPr>
              <a:t>Спасибо за внимание!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/>
          <a:stretch/>
        </p:blipFill>
        <p:spPr bwMode="auto">
          <a:xfrm>
            <a:off x="-1" y="791543"/>
            <a:ext cx="1005694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9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41220" y="317550"/>
            <a:ext cx="9793764" cy="1417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1600" b="1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6356"/>
            <a:ext cx="650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57"/>
          <p:cNvSpPr>
            <a:spLocks noChangeArrowheads="1"/>
          </p:cNvSpPr>
          <p:nvPr/>
        </p:nvSpPr>
        <p:spPr bwMode="auto">
          <a:xfrm>
            <a:off x="-802036" y="154442"/>
            <a:ext cx="8229600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3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 фонд 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88429" y="565125"/>
            <a:ext cx="6048671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1" hangingPunct="1"/>
            <a:r>
              <a:rPr lang="ru-RU" altLang="ru-RU" dirty="0">
                <a:latin typeface="Bookman Old Style" pitchFamily="18" charset="0"/>
              </a:rPr>
              <a:t>	Еще одним богатством округа являются леса. По размерам площадей, занятых лесом, и общему запасу древесины территория района отнесена к много лесным районам </a:t>
            </a:r>
          </a:p>
          <a:p>
            <a:pPr algn="just" eaLnBrk="1" hangingPunct="1"/>
            <a:r>
              <a:rPr lang="ru-RU" altLang="ru-RU" dirty="0">
                <a:latin typeface="Bookman Old Style" pitchFamily="18" charset="0"/>
              </a:rPr>
              <a:t>	Зональная лесная растительность представлена в </a:t>
            </a:r>
            <a:r>
              <a:rPr lang="ru-RU" altLang="ru-RU" dirty="0" err="1">
                <a:latin typeface="Bookman Old Style" pitchFamily="18" charset="0"/>
              </a:rPr>
              <a:t>Каларском</a:t>
            </a:r>
            <a:r>
              <a:rPr lang="ru-RU" altLang="ru-RU" dirty="0">
                <a:latin typeface="Bookman Old Style" pitchFamily="18" charset="0"/>
              </a:rPr>
              <a:t> округе так называемым среднетаежным комплексом. Основная лесообразующая порода – лиственница </a:t>
            </a:r>
            <a:r>
              <a:rPr lang="ru-RU" altLang="ru-RU" dirty="0" err="1">
                <a:latin typeface="Bookman Old Style" pitchFamily="18" charset="0"/>
              </a:rPr>
              <a:t>даурская</a:t>
            </a:r>
            <a:r>
              <a:rPr lang="ru-RU" altLang="ru-RU" dirty="0">
                <a:latin typeface="Bookman Old Style" pitchFamily="18" charset="0"/>
              </a:rPr>
              <a:t>, наиболее приспособленная к местным условиям. Встречается сосна, ель, береза, </a:t>
            </a:r>
            <a:r>
              <a:rPr lang="ru-RU" altLang="ru-RU" dirty="0" err="1">
                <a:latin typeface="Bookman Old Style" pitchFamily="18" charset="0"/>
              </a:rPr>
              <a:t>чозения</a:t>
            </a:r>
            <a:r>
              <a:rPr lang="ru-RU" altLang="ru-RU" dirty="0">
                <a:latin typeface="Bookman Old Style" pitchFamily="18" charset="0"/>
              </a:rPr>
              <a:t>, тополь благовонный, кедр сибирский, кедровый </a:t>
            </a:r>
            <a:r>
              <a:rPr lang="ru-RU" altLang="ru-RU" dirty="0" err="1">
                <a:latin typeface="Bookman Old Style" pitchFamily="18" charset="0"/>
              </a:rPr>
              <a:t>сланик</a:t>
            </a:r>
            <a:r>
              <a:rPr lang="ru-RU" altLang="ru-RU" dirty="0">
                <a:latin typeface="Bookman Old Style" pitchFamily="18" charset="0"/>
              </a:rPr>
              <a:t>, можжевельник </a:t>
            </a:r>
            <a:r>
              <a:rPr lang="ru-RU" altLang="ru-RU" dirty="0" err="1">
                <a:latin typeface="Bookman Old Style" pitchFamily="18" charset="0"/>
              </a:rPr>
              <a:t>ложноказацкий</a:t>
            </a:r>
            <a:endParaRPr lang="ru-RU" altLang="ru-RU" dirty="0">
              <a:latin typeface="Bookman Old Style" pitchFamily="18" charset="0"/>
            </a:endParaRPr>
          </a:p>
          <a:p>
            <a:pPr algn="just" eaLnBrk="1" hangingPunct="1"/>
            <a:r>
              <a:rPr lang="ru-RU" altLang="ru-RU" dirty="0">
                <a:latin typeface="Bookman Old Style" pitchFamily="18" charset="0"/>
              </a:rPr>
              <a:t>	Среди ягод преобладает: брусника, боярышник дикорастущий, голубика, клюква болотная, жимолость и многое другое</a:t>
            </a:r>
          </a:p>
        </p:txBody>
      </p:sp>
      <p:pic>
        <p:nvPicPr>
          <p:cNvPr id="6148" name="Picture 4" descr="Жители Каларского района поддержали создание регионального заказника  «Ингамакит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4" t="13673" r="50391" b="13684"/>
          <a:stretch/>
        </p:blipFill>
        <p:spPr bwMode="auto">
          <a:xfrm>
            <a:off x="6438352" y="0"/>
            <a:ext cx="5479207" cy="65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8928</TotalTime>
  <Words>7935</Words>
  <Application>Microsoft Office PowerPoint</Application>
  <PresentationFormat>Произвольный</PresentationFormat>
  <Paragraphs>1178</Paragraphs>
  <Slides>80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80</vt:i4>
      </vt:variant>
    </vt:vector>
  </HeadingPairs>
  <TitlesOfParts>
    <vt:vector size="82" baseType="lpstr">
      <vt:lpstr>Тема Office</vt:lpstr>
      <vt:lpstr>1_Тема Office</vt:lpstr>
      <vt:lpstr>Презентация PowerPoint</vt:lpstr>
      <vt:lpstr>              </vt:lpstr>
      <vt:lpstr>ИСТОРИЯ  Каларского муниципального округа Забайкальского края Округ был образован в 2021 г. и входит в состав  Витимо-Олекминского национального округа Восточно-Сибирского края  С 1938 г. Каларский район входит в состав Читинской области, а ныне - Забайкальского края  Центром Каларского района были: с 1929г. по  1931г. - Прииск 11 лет Октября, с 1931г. по 1932г. – с. Кюсть-Кемда. С 1 января  2021 г. центром Каларского округа является пгт. Новая Чара                                                                                                                    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Инвестиционный проект «Удоканское месторождение»                                                 </vt:lpstr>
      <vt:lpstr>Презентация PowerPoint</vt:lpstr>
      <vt:lpstr>Презентация PowerPoint</vt:lpstr>
      <vt:lpstr>Инвестиционный проект «Освоение Чинейского месторождения титаномагнетитовых ванадийсодержащих руд (участок «Магнитный»)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Пользователь</cp:lastModifiedBy>
  <cp:revision>637</cp:revision>
  <cp:lastPrinted>2023-10-31T04:52:54Z</cp:lastPrinted>
  <dcterms:created xsi:type="dcterms:W3CDTF">2018-10-19T07:56:24Z</dcterms:created>
  <dcterms:modified xsi:type="dcterms:W3CDTF">2023-11-30T00:21:53Z</dcterms:modified>
</cp:coreProperties>
</file>